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6" r:id="rId20"/>
    <p:sldId id="274" r:id="rId21"/>
    <p:sldId id="275" r:id="rId22"/>
    <p:sldId id="276" r:id="rId23"/>
    <p:sldId id="277" r:id="rId24"/>
    <p:sldId id="278" r:id="rId25"/>
    <p:sldId id="282" r:id="rId26"/>
    <p:sldId id="283" r:id="rId27"/>
    <p:sldId id="279" r:id="rId28"/>
    <p:sldId id="280" r:id="rId29"/>
    <p:sldId id="281" r:id="rId30"/>
    <p:sldId id="284" r:id="rId31"/>
    <p:sldId id="285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150BB-0C24-47F0-8EB3-1C45C947FE06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226CA-1BDD-42A2-9D84-5F9530B07F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226CA-1BDD-42A2-9D84-5F9530B07FA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028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43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37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868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20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17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353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97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72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839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45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E7B3-047A-400A-B013-ECC4C5EC38A8}" type="datetimeFigureOut">
              <a:rPr lang="it-IT" smtClean="0"/>
              <a:t>08/12/2020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98B6F-4597-477D-AB9C-D85F6D9EAF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9.wdp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microsoft.com/office/2007/relationships/hdphoto" Target="../media/hdphoto12.wdp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1226567"/>
          </a:xfrm>
        </p:spPr>
        <p:txBody>
          <a:bodyPr>
            <a:normAutofit fontScale="90000"/>
          </a:bodyPr>
          <a:lstStyle/>
          <a:p>
            <a:r>
              <a:rPr lang="it-IT" i="1" dirty="0" smtClean="0"/>
              <a:t>U.A.: «</a:t>
            </a:r>
            <a:r>
              <a:rPr lang="it-IT" dirty="0" smtClean="0"/>
              <a:t>Tra le foglie vado a dormire»</a:t>
            </a:r>
            <a:endParaRPr lang="it-IT" dirty="0"/>
          </a:p>
        </p:txBody>
      </p:sp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7848872" cy="4464496"/>
          </a:xfrm>
          <a:solidFill>
            <a:srgbClr val="FFFFFF">
              <a:alpha val="48000"/>
            </a:srgbClr>
          </a:solidFill>
        </p:spPr>
        <p:txBody>
          <a:bodyPr>
            <a:no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In sezione, dopo aver ascoltato  i racconti e osservato le immagini degli animali portataci da Cip e </a:t>
            </a:r>
            <a:r>
              <a:rPr lang="it-IT" sz="2000" dirty="0" err="1" smtClean="0">
                <a:solidFill>
                  <a:schemeClr val="tx1"/>
                </a:solidFill>
              </a:rPr>
              <a:t>Ciop</a:t>
            </a:r>
            <a:r>
              <a:rPr lang="it-IT" sz="2000" dirty="0" smtClean="0">
                <a:solidFill>
                  <a:schemeClr val="tx1"/>
                </a:solidFill>
              </a:rPr>
              <a:t>, si invitano i bambini a ripetere i racconti, a riflettere insieme, a trovare analogie e a fare collegamenti. In un secondo momento, ogni bambino e bambina, elabora individualmente su supporto cartaceo con diverse tecniche gli animali, rappresenta gli avvenimenti raccontati, mette nella giusta sequenza logica i diversi momenti dei racconti. 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Dedichiamo un giorno ad un’uscita nel bosco per permettere ai bambini di sperimentare con il corpo il racconto del Camoscio, provando diverse andature e salti.</a:t>
            </a:r>
          </a:p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Il gruppo dei grandi lavorerà insieme per realizzare la prima parte del “Libro degli animali” che prenderà posto nella libreria di sezione. </a:t>
            </a:r>
            <a:endParaRPr lang="it-IT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65847" y="673340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Invece al gruppo dei piccoli una bambina e quattro bambini,  l’insegnante offre un foglio le foglie di menta rimaste dopo la spremitura, da esplorare con il tatto e l’odorato.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85738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068960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508104" y="4221088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Nathan </a:t>
            </a:r>
            <a:r>
              <a:rPr lang="it-IT" i="1" dirty="0" smtClean="0"/>
              <a:t>«E’ bagnata»</a:t>
            </a:r>
          </a:p>
          <a:p>
            <a:endParaRPr lang="it-IT" dirty="0"/>
          </a:p>
          <a:p>
            <a:r>
              <a:rPr lang="it-IT" dirty="0" smtClean="0"/>
              <a:t>Gabriel </a:t>
            </a:r>
            <a:r>
              <a:rPr lang="it-IT" i="1" dirty="0" smtClean="0"/>
              <a:t>«E’ profumata»</a:t>
            </a:r>
          </a:p>
          <a:p>
            <a:endParaRPr lang="it-IT" i="1" dirty="0"/>
          </a:p>
          <a:p>
            <a:r>
              <a:rPr lang="it-IT" dirty="0" smtClean="0"/>
              <a:t>Margherita </a:t>
            </a:r>
            <a:r>
              <a:rPr lang="it-IT" i="1" dirty="0" smtClean="0"/>
              <a:t>«E’ liscia e fredda»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5018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4064000" cy="3048000"/>
          </a:xfrm>
          <a:prstGeom prst="rect">
            <a:avLst/>
          </a:prstGeom>
          <a:effectLst>
            <a:glow rad="266700">
              <a:schemeClr val="bg1">
                <a:alpha val="66000"/>
              </a:schemeClr>
            </a:glow>
            <a:softEdge rad="0"/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42959"/>
            <a:ext cx="4064000" cy="304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04048" y="620688"/>
            <a:ext cx="3127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Margherita </a:t>
            </a:r>
            <a:r>
              <a:rPr lang="it-IT" i="1" dirty="0" smtClean="0"/>
              <a:t>«Guarda come si attaccano le mani!»</a:t>
            </a:r>
          </a:p>
          <a:p>
            <a:endParaRPr lang="it-IT" i="1" dirty="0"/>
          </a:p>
          <a:p>
            <a:r>
              <a:rPr lang="it-IT" dirty="0" smtClean="0"/>
              <a:t>Gabriel </a:t>
            </a:r>
            <a:r>
              <a:rPr lang="it-IT" i="1" dirty="0" smtClean="0"/>
              <a:t>«Si taccano anche le mie.»</a:t>
            </a:r>
            <a:endParaRPr lang="it-IT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4437111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Margherita </a:t>
            </a:r>
            <a:r>
              <a:rPr lang="it-IT" i="1" dirty="0" smtClean="0"/>
              <a:t>«</a:t>
            </a:r>
            <a:r>
              <a:rPr lang="it-IT" i="1" dirty="0"/>
              <a:t>I</a:t>
            </a:r>
            <a:r>
              <a:rPr lang="it-IT" i="1" dirty="0" smtClean="0"/>
              <a:t>l foglio attaccato alle mani!!!!...Perché c’è lo zucchero con la menta che appiccica!»</a:t>
            </a:r>
            <a:endParaRPr lang="it-IT" i="1" dirty="0"/>
          </a:p>
        </p:txBody>
      </p:sp>
      <p:sp>
        <p:nvSpPr>
          <p:cNvPr id="6" name="Ovale 5"/>
          <p:cNvSpPr/>
          <p:nvPr/>
        </p:nvSpPr>
        <p:spPr>
          <a:xfrm>
            <a:off x="2664469" y="1003785"/>
            <a:ext cx="395363" cy="371331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>
            <a:off x="5580111" y="4881293"/>
            <a:ext cx="395363" cy="371331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 rot="1403329">
            <a:off x="4047418" y="4080529"/>
            <a:ext cx="537455" cy="601136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5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 r="32314"/>
          <a:stretch/>
        </p:blipFill>
        <p:spPr>
          <a:xfrm>
            <a:off x="1893276" y="189415"/>
            <a:ext cx="2750732" cy="266263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89415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48064" y="3861048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Margherita </a:t>
            </a:r>
            <a:r>
              <a:rPr lang="it-IT" i="1" dirty="0" smtClean="0"/>
              <a:t>«Si taccano, si taccano…le mie mani. Mi sapono con la menta e butto giù sul tavolo!»</a:t>
            </a:r>
          </a:p>
          <a:p>
            <a:endParaRPr lang="it-IT" i="1" dirty="0"/>
          </a:p>
          <a:p>
            <a:r>
              <a:rPr lang="it-IT" dirty="0" smtClean="0"/>
              <a:t>Gabriel</a:t>
            </a:r>
            <a:r>
              <a:rPr lang="it-IT" i="1" dirty="0" smtClean="0"/>
              <a:t> «Guarda ….schiaccio viene fuori lo sciroppo….è bagnato.»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7768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64414" y="260648"/>
            <a:ext cx="37099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giorno dopo l’insegnante chiede: cosa è successo alla menta di ieri?</a:t>
            </a:r>
          </a:p>
          <a:p>
            <a:r>
              <a:rPr lang="it-IT" dirty="0" smtClean="0"/>
              <a:t>Gabriel </a:t>
            </a:r>
            <a:r>
              <a:rPr lang="it-IT" i="1" dirty="0" smtClean="0"/>
              <a:t>«Si sarà tutta rotta» </a:t>
            </a:r>
          </a:p>
          <a:p>
            <a:endParaRPr lang="it-IT" i="1" dirty="0" smtClean="0"/>
          </a:p>
          <a:p>
            <a:r>
              <a:rPr lang="it-IT" dirty="0" smtClean="0"/>
              <a:t>Riprendiamo i fogli  e…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6553"/>
            <a:ext cx="4064000" cy="304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94553"/>
            <a:ext cx="4064000" cy="304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4414" y="4869160"/>
            <a:ext cx="3707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Nathan </a:t>
            </a:r>
            <a:r>
              <a:rPr lang="it-IT" i="1" dirty="0" smtClean="0"/>
              <a:t>«E’ dura»</a:t>
            </a:r>
          </a:p>
          <a:p>
            <a:endParaRPr lang="it-IT" i="1" dirty="0"/>
          </a:p>
          <a:p>
            <a:r>
              <a:rPr lang="it-IT" dirty="0" smtClean="0"/>
              <a:t>Gabriel </a:t>
            </a:r>
            <a:r>
              <a:rPr lang="it-IT" i="1" dirty="0" smtClean="0"/>
              <a:t>«Una foglia si è staccata…sotto c’è sporco , dei segni che strano giallo oro.»</a:t>
            </a:r>
          </a:p>
          <a:p>
            <a:endParaRPr lang="it-IT" i="1" dirty="0"/>
          </a:p>
          <a:p>
            <a:r>
              <a:rPr lang="it-IT" i="1" dirty="0" smtClean="0"/>
              <a:t>Margherita «C’</a:t>
            </a:r>
            <a:r>
              <a:rPr lang="it-IT" i="1" dirty="0"/>
              <a:t>è</a:t>
            </a:r>
            <a:r>
              <a:rPr lang="it-IT" i="1" dirty="0" smtClean="0"/>
              <a:t> ancora profumo.</a:t>
            </a:r>
            <a:endParaRPr lang="it-IT" i="1" dirty="0"/>
          </a:p>
        </p:txBody>
      </p:sp>
      <p:sp>
        <p:nvSpPr>
          <p:cNvPr id="7" name="Ovale 6"/>
          <p:cNvSpPr/>
          <p:nvPr/>
        </p:nvSpPr>
        <p:spPr>
          <a:xfrm rot="19302773">
            <a:off x="5987086" y="3774696"/>
            <a:ext cx="596320" cy="1261402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4" y="1772816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6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b="12225"/>
          <a:stretch/>
        </p:blipFill>
        <p:spPr>
          <a:xfrm>
            <a:off x="901691" y="3201888"/>
            <a:ext cx="3328857" cy="267538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61" y="2708920"/>
            <a:ext cx="4064000" cy="304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355976" y="136461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Gabriel </a:t>
            </a:r>
            <a:r>
              <a:rPr lang="it-IT" i="1" dirty="0" smtClean="0"/>
              <a:t>«</a:t>
            </a:r>
            <a:r>
              <a:rPr lang="it-IT" i="1" dirty="0" err="1" smtClean="0"/>
              <a:t>Sac</a:t>
            </a:r>
            <a:r>
              <a:rPr lang="it-IT" i="1" dirty="0" smtClean="0"/>
              <a:t> e </a:t>
            </a:r>
            <a:r>
              <a:rPr lang="it-IT" i="1" dirty="0" err="1" smtClean="0"/>
              <a:t>sac</a:t>
            </a:r>
            <a:r>
              <a:rPr lang="it-IT" i="1" dirty="0" smtClean="0"/>
              <a:t>  fa, scricchiola come gli scoiattoli fa così perché è dura.»</a:t>
            </a:r>
          </a:p>
          <a:p>
            <a:endParaRPr lang="it-IT" i="1" dirty="0"/>
          </a:p>
          <a:p>
            <a:r>
              <a:rPr lang="it-IT" dirty="0" smtClean="0"/>
              <a:t>Margherita</a:t>
            </a:r>
            <a:r>
              <a:rPr lang="it-IT" i="1" dirty="0" smtClean="0"/>
              <a:t> «Le mani non si appiccicano più.»</a:t>
            </a:r>
          </a:p>
          <a:p>
            <a:endParaRPr lang="it-IT" i="1" dirty="0"/>
          </a:p>
          <a:p>
            <a:r>
              <a:rPr lang="it-IT" dirty="0" smtClean="0"/>
              <a:t>Gabriel </a:t>
            </a:r>
            <a:r>
              <a:rPr lang="it-IT" i="1" dirty="0" smtClean="0"/>
              <a:t>«E’ dura, si sono incollate perché non si tira via perché sono dure….gratto come i gatti e come i cani.»</a:t>
            </a:r>
          </a:p>
          <a:p>
            <a:endParaRPr lang="it-IT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6019365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Una bambina di quattro anni si avvicina incuriosita e Gabriel le spiega:</a:t>
            </a:r>
          </a:p>
          <a:p>
            <a:r>
              <a:rPr lang="it-IT" i="1" dirty="0" smtClean="0"/>
              <a:t>«Guarda sono tutte dure, Beatrice, e </a:t>
            </a:r>
            <a:r>
              <a:rPr lang="it-IT" i="1" dirty="0" err="1" smtClean="0"/>
              <a:t>cic</a:t>
            </a:r>
            <a:r>
              <a:rPr lang="it-IT" i="1" dirty="0" smtClean="0"/>
              <a:t> e </a:t>
            </a:r>
            <a:r>
              <a:rPr lang="it-IT" i="1" dirty="0" err="1" smtClean="0"/>
              <a:t>cioc</a:t>
            </a:r>
            <a:r>
              <a:rPr lang="it-IT" i="1" dirty="0" smtClean="0"/>
              <a:t>.»</a:t>
            </a:r>
            <a:endParaRPr lang="it-IT" i="1" dirty="0"/>
          </a:p>
        </p:txBody>
      </p:sp>
      <p:sp>
        <p:nvSpPr>
          <p:cNvPr id="9" name="Ovale 8"/>
          <p:cNvSpPr/>
          <p:nvPr/>
        </p:nvSpPr>
        <p:spPr>
          <a:xfrm rot="19302773">
            <a:off x="3414429" y="216426"/>
            <a:ext cx="596320" cy="1261402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5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9"/>
          <a:stretch/>
        </p:blipFill>
        <p:spPr>
          <a:xfrm>
            <a:off x="3651875" y="116632"/>
            <a:ext cx="5410322" cy="38548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r="14229"/>
          <a:stretch/>
        </p:blipFill>
        <p:spPr>
          <a:xfrm rot="20169202">
            <a:off x="497559" y="3230047"/>
            <a:ext cx="3255818" cy="304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188640"/>
            <a:ext cx="331236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Alla baita sono arrivati tre racconti che parlano di alcuni animali che vivono nel nostro ambiente.</a:t>
            </a:r>
          </a:p>
          <a:p>
            <a:endParaRPr lang="it-IT" dirty="0"/>
          </a:p>
          <a:p>
            <a:r>
              <a:rPr lang="it-IT" b="1" dirty="0" smtClean="0"/>
              <a:t>L’aquila </a:t>
            </a:r>
            <a:r>
              <a:rPr lang="it-IT" sz="1600" dirty="0" smtClean="0"/>
              <a:t>(Storie del bosco antico, Mauro Corona)</a:t>
            </a:r>
          </a:p>
          <a:p>
            <a:endParaRPr lang="it-IT" dirty="0" smtClean="0"/>
          </a:p>
          <a:p>
            <a:r>
              <a:rPr lang="it-IT" i="1" dirty="0" smtClean="0"/>
              <a:t>Sapete perché l’aquila ha il becco curvo?</a:t>
            </a:r>
            <a:endParaRPr lang="it-IT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16016" y="4509120"/>
            <a:ext cx="39604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bambini rappresentano un momento del racconto che è piaciuto di più.</a:t>
            </a:r>
          </a:p>
          <a:p>
            <a:endParaRPr lang="it-IT" dirty="0"/>
          </a:p>
          <a:p>
            <a:r>
              <a:rPr lang="it-IT" dirty="0" smtClean="0"/>
              <a:t>I bambini di  4 e 5 anni, dopo aver ripetuto più volte il racconto, ritagliano e mettono in sequenza gli avvenimenti principali. 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052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2" b="3451"/>
          <a:stretch/>
        </p:blipFill>
        <p:spPr>
          <a:xfrm>
            <a:off x="4499992" y="180130"/>
            <a:ext cx="4464496" cy="31048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" t="23183" r="2831" b="17830"/>
          <a:stretch/>
        </p:blipFill>
        <p:spPr>
          <a:xfrm>
            <a:off x="1783898" y="3356992"/>
            <a:ext cx="7164000" cy="336665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238430"/>
            <a:ext cx="38164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Il camoscio </a:t>
            </a:r>
            <a:r>
              <a:rPr lang="it-IT" dirty="0" smtClean="0"/>
              <a:t>(</a:t>
            </a:r>
            <a:r>
              <a:rPr lang="it-IT" dirty="0"/>
              <a:t>Storie del bosco antico, Mauro Corona)</a:t>
            </a:r>
          </a:p>
          <a:p>
            <a:endParaRPr lang="it-IT" b="1" dirty="0" smtClean="0"/>
          </a:p>
          <a:p>
            <a:r>
              <a:rPr lang="it-IT" i="1" dirty="0" smtClean="0"/>
              <a:t>Nei tempi antichi il camoscio aveva le corna dritte….</a:t>
            </a:r>
          </a:p>
          <a:p>
            <a:endParaRPr lang="it-IT" i="1" dirty="0"/>
          </a:p>
          <a:p>
            <a:endParaRPr lang="it-IT" i="1" dirty="0" smtClean="0"/>
          </a:p>
          <a:p>
            <a:r>
              <a:rPr lang="it-IT" dirty="0" smtClean="0"/>
              <a:t>Ai bambini di 5 anni viene proposta una striscia di carta sulla quale possono disegnare le azioni che ricordano in sequenza.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50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/>
          <a:stretch/>
        </p:blipFill>
        <p:spPr>
          <a:xfrm>
            <a:off x="395536" y="1700808"/>
            <a:ext cx="4656887" cy="4803196"/>
          </a:xfrm>
          <a:prstGeom prst="rect">
            <a:avLst/>
          </a:prstGeom>
          <a:ln>
            <a:noFill/>
          </a:ln>
          <a:effectLst>
            <a:softEdge rad="6858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1525"/>
            <a:ext cx="3564396" cy="47525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9552" y="39152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Andiamo nel bosco e come tanti camosci…. Saltiamo e corriamo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 rot="19302773">
            <a:off x="3368227" y="2271138"/>
            <a:ext cx="275781" cy="460765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 rot="19302773">
            <a:off x="2900669" y="2665000"/>
            <a:ext cx="45720" cy="68932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4" b="4516"/>
          <a:stretch/>
        </p:blipFill>
        <p:spPr>
          <a:xfrm>
            <a:off x="4771530" y="3356992"/>
            <a:ext cx="3657615" cy="335184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/>
          <a:stretch/>
        </p:blipFill>
        <p:spPr>
          <a:xfrm>
            <a:off x="57414" y="150137"/>
            <a:ext cx="4298562" cy="5263004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82" y="116632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77741" y="5657671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salti si possono fare anche dalle panchine sul tappeto di foglie. </a:t>
            </a:r>
          </a:p>
          <a:p>
            <a:r>
              <a:rPr lang="it-IT" dirty="0" smtClean="0"/>
              <a:t>Ma anche come delle molle tra le foglie.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 rot="19302773">
            <a:off x="1440779" y="984409"/>
            <a:ext cx="428222" cy="733370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/>
          <p:cNvSpPr/>
          <p:nvPr/>
        </p:nvSpPr>
        <p:spPr>
          <a:xfrm rot="19302773">
            <a:off x="6973411" y="3546056"/>
            <a:ext cx="289105" cy="413964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/>
          <p:cNvSpPr/>
          <p:nvPr/>
        </p:nvSpPr>
        <p:spPr>
          <a:xfrm rot="19302773" flipH="1">
            <a:off x="5576851" y="3430139"/>
            <a:ext cx="322180" cy="357237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 rot="19302773" flipH="1">
            <a:off x="6963625" y="490847"/>
            <a:ext cx="322180" cy="357237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 rot="19302773" flipH="1">
            <a:off x="6506730" y="751994"/>
            <a:ext cx="322180" cy="357237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glow rad="266700">
              <a:schemeClr val="bg1">
                <a:alpha val="66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776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7" b="4374"/>
          <a:stretch/>
        </p:blipFill>
        <p:spPr>
          <a:xfrm rot="1115030">
            <a:off x="1242815" y="1192636"/>
            <a:ext cx="6599712" cy="458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862" b="5290"/>
          <a:stretch/>
        </p:blipFill>
        <p:spPr>
          <a:xfrm>
            <a:off x="2915817" y="738827"/>
            <a:ext cx="2673078" cy="4320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24" y="764704"/>
            <a:ext cx="3240000" cy="4320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187" b="11165"/>
          <a:stretch/>
        </p:blipFill>
        <p:spPr>
          <a:xfrm>
            <a:off x="3486112" y="5157192"/>
            <a:ext cx="5438612" cy="149486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1052735"/>
            <a:ext cx="2664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L’esperimento  del fagiolo iniziato nel mese di ottobre, è continuato anche nel mese di novembre.  </a:t>
            </a:r>
          </a:p>
          <a:p>
            <a:r>
              <a:rPr lang="it-IT" dirty="0" smtClean="0"/>
              <a:t>Finalmente dopo 19 giorni il fagiolo è germogliato!</a:t>
            </a:r>
          </a:p>
          <a:p>
            <a:r>
              <a:rPr lang="it-IT" dirty="0" smtClean="0"/>
              <a:t>Tutti i giorni i bambini osservavano e notavano i cambiamenti della piantina, l’aprirsi delle foglie e confrontavano tra loro i due gambi. </a:t>
            </a:r>
          </a:p>
          <a:p>
            <a:endParaRPr lang="it-IT" dirty="0" smtClean="0"/>
          </a:p>
          <a:p>
            <a:r>
              <a:rPr lang="it-IT" i="1" dirty="0" smtClean="0"/>
              <a:t>«Guarda che alto….arriverà fino dove?»</a:t>
            </a:r>
            <a:endParaRPr lang="it-IT" i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67544" y="26064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IL FAGIOLO</a:t>
            </a:r>
            <a:endParaRPr lang="it-IT" sz="2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33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5647" b="4354"/>
          <a:stretch/>
        </p:blipFill>
        <p:spPr>
          <a:xfrm>
            <a:off x="4285812" y="548680"/>
            <a:ext cx="4649509" cy="32488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 b="41107"/>
          <a:stretch/>
        </p:blipFill>
        <p:spPr>
          <a:xfrm>
            <a:off x="149477" y="4149080"/>
            <a:ext cx="8928000" cy="24369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238430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Il ciuffolotto </a:t>
            </a:r>
            <a:r>
              <a:rPr lang="it-IT" dirty="0" smtClean="0"/>
              <a:t>(</a:t>
            </a:r>
            <a:r>
              <a:rPr lang="it-IT" dirty="0"/>
              <a:t>Storie del bosco antico, Mauro Corona)</a:t>
            </a:r>
          </a:p>
          <a:p>
            <a:endParaRPr lang="it-IT" b="1" dirty="0" smtClean="0"/>
          </a:p>
          <a:p>
            <a:r>
              <a:rPr lang="it-IT" i="1" dirty="0" smtClean="0"/>
              <a:t>Il ciuffolotto maschio è un uccellino caro a Dio. All’inizio del mondo era completamente grigio, come la femmina.</a:t>
            </a:r>
          </a:p>
          <a:p>
            <a:endParaRPr lang="it-IT" i="1" dirty="0" smtClean="0"/>
          </a:p>
          <a:p>
            <a:r>
              <a:rPr lang="it-IT" dirty="0" smtClean="0"/>
              <a:t>Anche questa volta, ai bambini di 5 anni viene proposta una striscia di carta sulla quale possono disegnare le azioni che ricordano in sequenza ma, più lunga, ben 7 sequenze.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60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88" y="418225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11" b="4407"/>
          <a:stretch/>
        </p:blipFill>
        <p:spPr>
          <a:xfrm>
            <a:off x="2308200" y="442277"/>
            <a:ext cx="2467780" cy="326420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88" y="3549352"/>
            <a:ext cx="4064000" cy="304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" t="2338" r="-6136" b="2338"/>
          <a:stretch/>
        </p:blipFill>
        <p:spPr>
          <a:xfrm>
            <a:off x="1522390" y="4018625"/>
            <a:ext cx="3351458" cy="239603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51520" y="476672"/>
            <a:ext cx="20162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bambini di 3 anni stampano con le mani gli animali protagonisti dei racconti.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r>
              <a:rPr lang="it-IT" dirty="0" smtClean="0"/>
              <a:t>I bambini di 4 anni punteggiano e compongono il picchio.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60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7" b="4593"/>
          <a:stretch/>
        </p:blipFill>
        <p:spPr>
          <a:xfrm>
            <a:off x="4041912" y="116632"/>
            <a:ext cx="5048776" cy="340792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34299"/>
            <a:ext cx="3722565" cy="2791924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3827" b="5908"/>
          <a:stretch/>
        </p:blipFill>
        <p:spPr>
          <a:xfrm>
            <a:off x="107504" y="3356992"/>
            <a:ext cx="4821290" cy="334653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1520" y="764704"/>
            <a:ext cx="3312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bambini di 5 anni osservano le immagini fotografiche degli animali protagonisti dei racconti. Con la matita provano a rappresentarli graficamente sul foglio.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55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088" y="2300424"/>
            <a:ext cx="3621360" cy="48284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157" y="692696"/>
            <a:ext cx="3564396" cy="475252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3528" y="179161"/>
            <a:ext cx="4540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Ai bambini di 5 anni l’insegnante propone di fare insieme un altro libro, come quello degli alberi, che adesso  fa parte della piccola libreria di sezione. Questa volta degli animali.</a:t>
            </a:r>
          </a:p>
          <a:p>
            <a:endParaRPr lang="it-IT" dirty="0"/>
          </a:p>
          <a:p>
            <a:r>
              <a:rPr lang="it-IT" dirty="0" smtClean="0"/>
              <a:t>Ogni bambino sceglie l’animale da disegnare, osserva la fotografia, riproduce su cartoncino. Poi decide come completarlo: colori, carte, stoffe.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336557" y="5733256"/>
            <a:ext cx="359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Insieme lavorano a uno scopo comune e insieme costruiscono le loro conoscenze.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52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8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7344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37" y="3429000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1520" y="260648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Durante i pomeriggi, i gruppi di bambini di 4 e 5 anni, dopo aver ascoltato il racconto: </a:t>
            </a:r>
          </a:p>
          <a:p>
            <a:r>
              <a:rPr lang="it-IT" i="1" dirty="0" smtClean="0"/>
              <a:t>«Piccolo Riccio non vuole dormire»</a:t>
            </a:r>
            <a:r>
              <a:rPr lang="it-IT" dirty="0" smtClean="0"/>
              <a:t> </a:t>
            </a:r>
          </a:p>
          <a:p>
            <a:r>
              <a:rPr lang="it-IT" dirty="0" smtClean="0"/>
              <a:t>hanno lavorato alla realizzazione individuale del libro: </a:t>
            </a:r>
          </a:p>
          <a:p>
            <a:r>
              <a:rPr lang="it-IT" i="1" dirty="0" smtClean="0"/>
              <a:t>«Gli animali che vanno in letargo»</a:t>
            </a:r>
          </a:p>
          <a:p>
            <a:endParaRPr lang="it-IT" i="1" dirty="0"/>
          </a:p>
          <a:p>
            <a:r>
              <a:rPr lang="it-IT" dirty="0" smtClean="0"/>
              <a:t>Per gli sfondi e  gli animali abbiamo usato differenti tecniche.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7387" b="5228"/>
          <a:stretch/>
        </p:blipFill>
        <p:spPr>
          <a:xfrm>
            <a:off x="3287773" y="2576078"/>
            <a:ext cx="2136405" cy="2425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6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48713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1968" y="-261562"/>
            <a:ext cx="3048000" cy="4064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448713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9512" y="246438"/>
            <a:ext cx="32403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Mercoledì 11 novembre, giorno di San Martino,  </a:t>
            </a:r>
            <a:r>
              <a:rPr lang="it-IT" dirty="0" err="1" smtClean="0"/>
              <a:t>Cip&amp;Ciop</a:t>
            </a:r>
            <a:r>
              <a:rPr lang="it-IT" dirty="0" smtClean="0"/>
              <a:t> ci lasciano un messaggio.</a:t>
            </a:r>
          </a:p>
          <a:p>
            <a:endParaRPr lang="it-IT" dirty="0"/>
          </a:p>
          <a:p>
            <a:r>
              <a:rPr lang="it-IT" i="1" dirty="0" smtClean="0"/>
              <a:t>Ciao bambini, abbiamo nascosto in giardino tante castagne e gli indizi per trovarle. Invitate anche i vostri amici del Nido, alla fine cioccolata calda e castagne arrostite per tutti.</a:t>
            </a:r>
          </a:p>
          <a:p>
            <a:r>
              <a:rPr lang="it-IT" i="1" dirty="0" smtClean="0"/>
              <a:t>Buona caccia !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69763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640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064000" cy="3048000"/>
          </a:xfrm>
          <a:prstGeom prst="rect">
            <a:avLst/>
          </a:prstGeom>
          <a:effectLst>
            <a:softEdge rad="419100"/>
          </a:effectLst>
        </p:spPr>
      </p:pic>
      <p:sp>
        <p:nvSpPr>
          <p:cNvPr id="5" name="CasellaDiTesto 4"/>
          <p:cNvSpPr txBox="1"/>
          <p:nvPr/>
        </p:nvSpPr>
        <p:spPr>
          <a:xfrm>
            <a:off x="5076056" y="3429000"/>
            <a:ext cx="37039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Anche in questa occasione, lo spazio esterno è stato diviso in modo da permettere il distanziamento, tra i gruppi di bambini dell’infanzia e del Nido.</a:t>
            </a:r>
          </a:p>
          <a:p>
            <a:endParaRPr lang="it-IT" dirty="0"/>
          </a:p>
          <a:p>
            <a:r>
              <a:rPr lang="it-IT" dirty="0" smtClean="0"/>
              <a:t>Trovate tutte le castagne, i bambini hanno mangiato le castagne e bevuto con soddisfazione la cioccolata calda.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34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324" y="381000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621360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21360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8000" y="476672"/>
            <a:ext cx="3703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gruppo contiamo insieme, cuori di feltro e tappi di plastica.</a:t>
            </a:r>
          </a:p>
          <a:p>
            <a:endParaRPr lang="it-IT" dirty="0"/>
          </a:p>
          <a:p>
            <a:r>
              <a:rPr lang="it-IT" dirty="0" smtClean="0"/>
              <a:t>Ci sono più cuori o più tappi?</a:t>
            </a:r>
          </a:p>
          <a:p>
            <a:r>
              <a:rPr lang="it-IT" dirty="0" smtClean="0"/>
              <a:t>Ogni cuore ha il suo tappo?</a:t>
            </a:r>
          </a:p>
          <a:p>
            <a:r>
              <a:rPr lang="it-IT" dirty="0" smtClean="0"/>
              <a:t>Quanti tappi rimangono </a:t>
            </a:r>
            <a:r>
              <a:rPr lang="it-IT" i="1" dirty="0" smtClean="0"/>
              <a:t>senza </a:t>
            </a:r>
            <a:r>
              <a:rPr lang="it-IT" dirty="0" smtClean="0"/>
              <a:t>cuore?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35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r="16870" b="4299"/>
          <a:stretch/>
        </p:blipFill>
        <p:spPr>
          <a:xfrm>
            <a:off x="251520" y="116632"/>
            <a:ext cx="3833046" cy="40758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3730"/>
          <a:stretch/>
        </p:blipFill>
        <p:spPr>
          <a:xfrm>
            <a:off x="5751462" y="3933056"/>
            <a:ext cx="3136800" cy="214942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r="4066" b="5157"/>
          <a:stretch/>
        </p:blipFill>
        <p:spPr>
          <a:xfrm>
            <a:off x="4989485" y="149424"/>
            <a:ext cx="3898776" cy="275705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31241" y="4293096"/>
            <a:ext cx="4731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Bambini di 3 anni :</a:t>
            </a:r>
          </a:p>
          <a:p>
            <a:r>
              <a:rPr lang="it-IT" dirty="0" smtClean="0"/>
              <a:t>Colora 1 scoiattolo, incolla TANTE nocciole.</a:t>
            </a:r>
          </a:p>
          <a:p>
            <a:endParaRPr lang="it-IT" dirty="0"/>
          </a:p>
          <a:p>
            <a:r>
              <a:rPr lang="it-IT" dirty="0" smtClean="0"/>
              <a:t>Bambini di 4 anni:</a:t>
            </a:r>
          </a:p>
          <a:p>
            <a:r>
              <a:rPr lang="it-IT" dirty="0" smtClean="0"/>
              <a:t>Colora 3 scoiattoli incolla 1 nocciola ciascuno.</a:t>
            </a:r>
          </a:p>
          <a:p>
            <a:endParaRPr lang="it-IT" dirty="0"/>
          </a:p>
          <a:p>
            <a:r>
              <a:rPr lang="it-IT" dirty="0" smtClean="0"/>
              <a:t>Bambini di 5 anni:</a:t>
            </a:r>
          </a:p>
          <a:p>
            <a:r>
              <a:rPr lang="it-IT" dirty="0" smtClean="0"/>
              <a:t>Colora gli scoiattoli, c’è un ramo per ogni scoiattolo?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989486" y="3096978"/>
            <a:ext cx="3898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Bambini di 4 anni:</a:t>
            </a:r>
          </a:p>
          <a:p>
            <a:r>
              <a:rPr lang="it-IT" dirty="0" smtClean="0"/>
              <a:t>Colora classifica e conta gli animali.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989485" y="6165304"/>
            <a:ext cx="3898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Bambini di 5 anni: disegna in ogni </a:t>
            </a:r>
          </a:p>
          <a:p>
            <a:r>
              <a:rPr lang="it-IT" dirty="0" smtClean="0"/>
              <a:t>sacchetto la quantità indicata.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11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488" y="3637814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0" y="188640"/>
            <a:ext cx="4872880" cy="649717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210797" y="227437"/>
            <a:ext cx="3703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Martedì 24 novembre andiamo nel bosco «Alle Spesse» camminiamo lungo il sentiero e i bambini osservano e descrivono : le radici, gli alberi, le tracce lasciate sul terreno, la brina che ricopre le foglie e i sassi, le cortecce…</a:t>
            </a:r>
          </a:p>
          <a:p>
            <a:endParaRPr lang="it-IT" dirty="0"/>
          </a:p>
          <a:p>
            <a:r>
              <a:rPr lang="it-IT" dirty="0" smtClean="0"/>
              <a:t>Adele S. </a:t>
            </a:r>
            <a:r>
              <a:rPr lang="it-IT" i="1" dirty="0" smtClean="0"/>
              <a:t>«Anche se siamo nel bosco Dio ci regala la felicità!»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9897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9" b="6137"/>
          <a:stretch/>
        </p:blipFill>
        <p:spPr>
          <a:xfrm>
            <a:off x="2756024" y="4708018"/>
            <a:ext cx="4064000" cy="214745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27" y="1804519"/>
            <a:ext cx="3840000" cy="2880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04519"/>
            <a:ext cx="3840000" cy="288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83568" y="500479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Finalmente dopo 23 giorni tutto lo zucchero si è sciolto e nel barattolo al suo posto i bambini hanno  potuto osservare, annusare, assaggiare, toccare, indagare con tutti i sensi il cambiamento avvenuto: C’è lo sciroppo!</a:t>
            </a:r>
          </a:p>
          <a:p>
            <a:r>
              <a:rPr lang="it-IT" i="1" dirty="0" smtClean="0"/>
              <a:t>«Che profumo viene su…..è buono» «A me non piace!»</a:t>
            </a:r>
            <a:endParaRPr lang="it-IT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051720" y="100369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808000"/>
                </a:solidFill>
                <a:latin typeface="Comic Sans MS" panose="030F0702030302020204" pitchFamily="66" charset="0"/>
              </a:rPr>
              <a:t>LO SCIROPPO ALLA MENTA</a:t>
            </a:r>
            <a:endParaRPr lang="it-IT" sz="2000" dirty="0">
              <a:solidFill>
                <a:srgbClr val="808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47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2" y="3524672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80" y="3524672"/>
            <a:ext cx="4064000" cy="304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36352" y="113969"/>
            <a:ext cx="406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Al rientro lungo il sentiero, i bambini sono attratti dalle numerose cortecce che sono sul terreno. E chiedono:</a:t>
            </a:r>
          </a:p>
          <a:p>
            <a:endParaRPr lang="it-IT" dirty="0" smtClean="0"/>
          </a:p>
          <a:p>
            <a:r>
              <a:rPr lang="it-IT" i="1" dirty="0" smtClean="0"/>
              <a:t>«Possiamo portarle a scuola?»</a:t>
            </a:r>
          </a:p>
          <a:p>
            <a:endParaRPr lang="it-IT" i="1" dirty="0"/>
          </a:p>
          <a:p>
            <a:r>
              <a:rPr lang="it-IT" dirty="0" smtClean="0"/>
              <a:t>Subito comincia la raccolta ce ne sono di piccole e alcune di molto grandi.</a:t>
            </a:r>
          </a:p>
          <a:p>
            <a:endParaRPr lang="it-IT" dirty="0"/>
          </a:p>
          <a:p>
            <a:r>
              <a:rPr lang="it-IT" dirty="0" smtClean="0"/>
              <a:t>Gabriel </a:t>
            </a:r>
            <a:r>
              <a:rPr lang="it-IT" i="1" dirty="0" smtClean="0"/>
              <a:t>«Ho preso due….che pesano queste scorze!»</a:t>
            </a:r>
            <a:endParaRPr lang="it-IT" i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932040" y="113969"/>
            <a:ext cx="3960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Ci fermiamo davanti la baita di Ornella e dopo aver depositato tutte le cortecce, i bambini e le bambine fanno una pausa con torta e </a:t>
            </a:r>
            <a:r>
              <a:rPr lang="it-IT" dirty="0" err="1" smtClean="0"/>
              <a:t>te’</a:t>
            </a:r>
            <a:r>
              <a:rPr lang="it-IT" dirty="0" smtClean="0"/>
              <a:t> caldo.</a:t>
            </a:r>
          </a:p>
          <a:p>
            <a:r>
              <a:rPr lang="it-IT" dirty="0" smtClean="0"/>
              <a:t>Un gruppo è attratto dal contenuto di un secchio di metallo. </a:t>
            </a:r>
            <a:r>
              <a:rPr lang="it-IT" dirty="0"/>
              <a:t>C</a:t>
            </a:r>
            <a:r>
              <a:rPr lang="it-IT" dirty="0" smtClean="0"/>
              <a:t>on dei bastoni cominciano a muoverne il contenuto.</a:t>
            </a:r>
          </a:p>
          <a:p>
            <a:endParaRPr lang="it-IT" dirty="0"/>
          </a:p>
          <a:p>
            <a:r>
              <a:rPr lang="it-IT" dirty="0" smtClean="0"/>
              <a:t>Daniele </a:t>
            </a:r>
            <a:r>
              <a:rPr lang="it-IT" i="1" dirty="0" smtClean="0"/>
              <a:t>«C’è ghiaccio»</a:t>
            </a:r>
          </a:p>
          <a:p>
            <a:r>
              <a:rPr lang="it-IT" dirty="0" smtClean="0"/>
              <a:t>Christian </a:t>
            </a:r>
            <a:r>
              <a:rPr lang="it-IT" i="1" dirty="0" smtClean="0"/>
              <a:t>«</a:t>
            </a:r>
            <a:r>
              <a:rPr lang="it-IT" i="1" dirty="0"/>
              <a:t>V</a:t>
            </a:r>
            <a:r>
              <a:rPr lang="it-IT" i="1" dirty="0" smtClean="0"/>
              <a:t>a giù ma poi torna su»</a:t>
            </a:r>
          </a:p>
          <a:p>
            <a:r>
              <a:rPr lang="it-IT" dirty="0" smtClean="0"/>
              <a:t>Adele </a:t>
            </a:r>
            <a:r>
              <a:rPr lang="it-IT" i="1" dirty="0" smtClean="0"/>
              <a:t>«Il ghiaccio galleggia»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6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0" y="70342"/>
            <a:ext cx="4464000" cy="33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96" y="70342"/>
            <a:ext cx="4464000" cy="334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6" y="3418342"/>
            <a:ext cx="4464000" cy="334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91" y="3418342"/>
            <a:ext cx="446400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77" y="2564904"/>
            <a:ext cx="5568619" cy="417646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2011" y="504070"/>
            <a:ext cx="85929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Michael </a:t>
            </a:r>
            <a:r>
              <a:rPr lang="it-IT" i="1" dirty="0" smtClean="0"/>
              <a:t>«</a:t>
            </a:r>
            <a:r>
              <a:rPr lang="it-IT" i="1" dirty="0"/>
              <a:t>S</a:t>
            </a:r>
            <a:r>
              <a:rPr lang="it-IT" i="1" dirty="0" smtClean="0"/>
              <a:t>ono asciutte, prima erano più pesanti…»</a:t>
            </a:r>
          </a:p>
          <a:p>
            <a:r>
              <a:rPr lang="it-IT" dirty="0" smtClean="0"/>
              <a:t>Gabriel</a:t>
            </a:r>
            <a:r>
              <a:rPr lang="it-IT" i="1" dirty="0" smtClean="0"/>
              <a:t> «Erano tutte bagnate»</a:t>
            </a:r>
          </a:p>
          <a:p>
            <a:r>
              <a:rPr lang="it-IT" dirty="0" smtClean="0"/>
              <a:t>Luigi </a:t>
            </a:r>
            <a:r>
              <a:rPr lang="it-IT" i="1" dirty="0" smtClean="0"/>
              <a:t>«Il profumo….sa da funghi»</a:t>
            </a:r>
          </a:p>
          <a:p>
            <a:r>
              <a:rPr lang="it-IT" dirty="0" smtClean="0"/>
              <a:t>Arianna </a:t>
            </a:r>
            <a:r>
              <a:rPr lang="it-IT" i="1" dirty="0" smtClean="0"/>
              <a:t>«Ci sono tanti buchi…forse il picchio? Guarda …il mio dito!!!»</a:t>
            </a:r>
          </a:p>
          <a:p>
            <a:r>
              <a:rPr lang="it-IT" dirty="0" smtClean="0"/>
              <a:t>Michael </a:t>
            </a:r>
            <a:r>
              <a:rPr lang="it-IT" i="1" dirty="0" smtClean="0"/>
              <a:t>«Dietro c’è polvere….come </a:t>
            </a:r>
            <a:r>
              <a:rPr lang="it-IT" i="1" dirty="0" err="1" smtClean="0"/>
              <a:t>segadizo</a:t>
            </a:r>
            <a:r>
              <a:rPr lang="it-IT" i="1" dirty="0" smtClean="0"/>
              <a:t>»</a:t>
            </a:r>
          </a:p>
          <a:p>
            <a:r>
              <a:rPr lang="it-IT" dirty="0" smtClean="0"/>
              <a:t>Arianna </a:t>
            </a:r>
            <a:r>
              <a:rPr lang="it-IT" i="1" dirty="0" smtClean="0"/>
              <a:t>«Sarà stato il picchio?»</a:t>
            </a:r>
          </a:p>
          <a:p>
            <a:r>
              <a:rPr lang="it-IT" dirty="0" smtClean="0"/>
              <a:t>Luigi</a:t>
            </a:r>
            <a:r>
              <a:rPr lang="it-IT" i="1" dirty="0" smtClean="0"/>
              <a:t> «Il picchio fa i buchi e cerca i vermi bianchi»</a:t>
            </a:r>
          </a:p>
          <a:p>
            <a:r>
              <a:rPr lang="it-IT" i="1" dirty="0" smtClean="0"/>
              <a:t>Beatrice «Ti vedo!!!! Dal buco»</a:t>
            </a:r>
          </a:p>
          <a:p>
            <a:endParaRPr lang="it-IT" i="1" dirty="0" smtClean="0"/>
          </a:p>
          <a:p>
            <a:endParaRPr lang="it-IT" i="1" dirty="0" smtClean="0"/>
          </a:p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42011" y="150136"/>
            <a:ext cx="83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La corteccia è stata indagata dai bambini con i sensi: l’olfatto, il tatto, la </a:t>
            </a:r>
            <a:r>
              <a:rPr lang="it-IT" b="1" dirty="0" smtClean="0"/>
              <a:t>vista.</a:t>
            </a:r>
          </a:p>
          <a:p>
            <a:endParaRPr lang="it-IT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42011" y="4108617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Poi anche attraverso la rappresentazione grafica.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084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6" t="5437"/>
          <a:stretch/>
        </p:blipFill>
        <p:spPr>
          <a:xfrm rot="5400000">
            <a:off x="4602237" y="1094507"/>
            <a:ext cx="4677576" cy="344190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33"/>
          <a:stretch/>
        </p:blipFill>
        <p:spPr>
          <a:xfrm>
            <a:off x="728847" y="3537489"/>
            <a:ext cx="4064000" cy="287630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83568" y="260648"/>
            <a:ext cx="39604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Anche al termine di questa unità, dopo aver ripercorso insieme le esperienze vissute, e ripetuto i racconti, i bambini esplicitano le conoscenze apprese.</a:t>
            </a:r>
          </a:p>
          <a:p>
            <a:endParaRPr lang="it-IT" dirty="0"/>
          </a:p>
          <a:p>
            <a:r>
              <a:rPr lang="it-IT" dirty="0" smtClean="0"/>
              <a:t>I bambini di 4 anni individuano tra gli animali  l’intruso, </a:t>
            </a:r>
            <a:r>
              <a:rPr lang="it-IT" i="1" dirty="0" smtClean="0"/>
              <a:t>«il camoscio  perché non vola.»</a:t>
            </a:r>
          </a:p>
          <a:p>
            <a:endParaRPr lang="it-IT" i="1" dirty="0"/>
          </a:p>
          <a:p>
            <a:r>
              <a:rPr lang="it-IT" dirty="0" smtClean="0"/>
              <a:t>I bambini  di 5 anni collegano ogni animale alla sua «casa».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05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07410" y="1279788"/>
            <a:ext cx="7200800" cy="4093428"/>
          </a:xfrm>
          <a:prstGeom prst="rect">
            <a:avLst/>
          </a:prstGeom>
          <a:solidFill>
            <a:schemeClr val="bg1">
              <a:alpha val="5000"/>
            </a:schemeClr>
          </a:solidFill>
          <a:effectLst>
            <a:glow rad="1193800">
              <a:schemeClr val="bg1">
                <a:alpha val="7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La copia degli animali ha posto alcuni problemi: la riproduzione grafica è risultata in tanti casi stereotipata. Pensiamo di riproporre altre attività di copia per sollecitare l’osservazione. </a:t>
            </a:r>
            <a:endParaRPr lang="it-IT" sz="2000" dirty="0" smtClean="0"/>
          </a:p>
          <a:p>
            <a:pPr algn="ctr"/>
            <a:r>
              <a:rPr lang="it-IT" sz="2000" dirty="0" smtClean="0"/>
              <a:t>Il </a:t>
            </a:r>
            <a:r>
              <a:rPr lang="it-IT" sz="2000" dirty="0"/>
              <a:t>gruppo dei grandi ha compreso i contenuti dei brevi racconti dimostrandolo anche nel disegnare le azioni in sequenza.  </a:t>
            </a:r>
            <a:endParaRPr lang="it-IT" sz="2000" dirty="0" smtClean="0"/>
          </a:p>
          <a:p>
            <a:pPr algn="ctr"/>
            <a:r>
              <a:rPr lang="it-IT" sz="2000" dirty="0" smtClean="0"/>
              <a:t>L’uscita </a:t>
            </a:r>
            <a:r>
              <a:rPr lang="it-IT" sz="2000" dirty="0"/>
              <a:t>sul sentiero botanico Tita Poa ha visto i bambini  interpretare in maniera entusiasta il camoscio del racconto, liberi senza le corde. Nell’uscita nel bosco alle Spesse, i bambini hanno osservato il paesaggio con i </a:t>
            </a:r>
            <a:r>
              <a:rPr lang="it-IT" sz="2000" dirty="0" err="1"/>
              <a:t>tabià</a:t>
            </a:r>
            <a:r>
              <a:rPr lang="it-IT" sz="2000" dirty="0"/>
              <a:t>, le radici degli alberi, il viale alberato, la brina depositata sulle foglie e sui sassi, i segni lasciati sul terreno dal trattore, descrivendo e facendo ipotesi</a:t>
            </a:r>
            <a:r>
              <a:rPr lang="it-IT" sz="2000" dirty="0" smtClean="0"/>
              <a:t>.</a:t>
            </a:r>
          </a:p>
          <a:p>
            <a:pPr algn="ctr"/>
            <a:r>
              <a:rPr lang="it-IT" sz="2000" dirty="0" smtClean="0"/>
              <a:t>La </a:t>
            </a:r>
            <a:r>
              <a:rPr lang="it-IT" sz="2000" dirty="0"/>
              <a:t>merenda a base di torta e te caldo preparati dalle insegnanti, è piaciuta molto ai </a:t>
            </a:r>
            <a:r>
              <a:rPr lang="it-IT" sz="2000" dirty="0" smtClean="0"/>
              <a:t>bambini.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0884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72" y="3356992"/>
            <a:ext cx="40640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98" y="116632"/>
            <a:ext cx="3048000" cy="4064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1560" y="476672"/>
            <a:ext cx="38164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Usiamo un colino per filtrare lo sciroppo. I bambini osservano incuriositi. </a:t>
            </a:r>
          </a:p>
          <a:p>
            <a:endParaRPr lang="it-IT" dirty="0" smtClean="0"/>
          </a:p>
          <a:p>
            <a:r>
              <a:rPr lang="it-IT" dirty="0" smtClean="0"/>
              <a:t>Michael </a:t>
            </a:r>
            <a:r>
              <a:rPr lang="it-IT" i="1" dirty="0" smtClean="0"/>
              <a:t>«Escono delle gocce…forse devi prendere di più…» «Qua ce ne è tanto»</a:t>
            </a:r>
            <a:r>
              <a:rPr lang="it-IT" dirty="0" smtClean="0"/>
              <a:t> indicando il vaso.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019747" y="4437112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Anche i bambini vogliono provare a far scendere le gocce attraverso il colino.</a:t>
            </a:r>
          </a:p>
          <a:p>
            <a:endParaRPr lang="it-IT" dirty="0" smtClean="0"/>
          </a:p>
          <a:p>
            <a:r>
              <a:rPr lang="it-IT" dirty="0" smtClean="0"/>
              <a:t>Luigi </a:t>
            </a:r>
            <a:r>
              <a:rPr lang="it-IT" i="1" dirty="0" smtClean="0"/>
              <a:t>«Si…escono delle gocce ma è faticoso perché bisogna schiacciare.»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27877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6712"/>
            <a:ext cx="3756756" cy="500900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6" y="1340767"/>
            <a:ext cx="374441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Michael </a:t>
            </a:r>
            <a:r>
              <a:rPr lang="it-IT" i="1" dirty="0" smtClean="0"/>
              <a:t>«Mi è andata una goccia sul dito era buono e dolce.»</a:t>
            </a:r>
          </a:p>
          <a:p>
            <a:endParaRPr lang="it-IT" i="1" dirty="0"/>
          </a:p>
          <a:p>
            <a:r>
              <a:rPr lang="it-IT" dirty="0" smtClean="0"/>
              <a:t>Luigi </a:t>
            </a:r>
            <a:r>
              <a:rPr lang="it-IT" i="1" dirty="0" smtClean="0"/>
              <a:t>«Posso mettere il dito sotto al colino mentre tu schiacci e poi leccarlo?»</a:t>
            </a:r>
          </a:p>
          <a:p>
            <a:endParaRPr lang="it-IT" dirty="0"/>
          </a:p>
          <a:p>
            <a:r>
              <a:rPr lang="it-IT" dirty="0" smtClean="0"/>
              <a:t>Alcuni </a:t>
            </a:r>
            <a:r>
              <a:rPr lang="it-IT" dirty="0"/>
              <a:t>vogliono provare ad assaggiare</a:t>
            </a:r>
          </a:p>
          <a:p>
            <a:r>
              <a:rPr lang="it-IT" dirty="0" smtClean="0"/>
              <a:t>e le mani di chi vuole assaggiare si riempiono velocemente.</a:t>
            </a:r>
          </a:p>
          <a:p>
            <a:endParaRPr lang="it-IT" dirty="0" smtClean="0"/>
          </a:p>
          <a:p>
            <a:r>
              <a:rPr lang="it-IT" dirty="0" smtClean="0"/>
              <a:t>Luigi </a:t>
            </a:r>
            <a:r>
              <a:rPr lang="it-IT" i="1" dirty="0" smtClean="0"/>
              <a:t>«Dove ci </a:t>
            </a:r>
            <a:r>
              <a:rPr lang="it-IT" i="1" dirty="0" err="1" smtClean="0"/>
              <a:t>pulisciamo</a:t>
            </a:r>
            <a:r>
              <a:rPr lang="it-IT" i="1" dirty="0" smtClean="0"/>
              <a:t> le mani?...perché è come una caramella»</a:t>
            </a: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77314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5" b="30239"/>
          <a:stretch/>
        </p:blipFill>
        <p:spPr>
          <a:xfrm>
            <a:off x="899592" y="3284984"/>
            <a:ext cx="2840523" cy="21263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7" b="4974"/>
          <a:stretch/>
        </p:blipFill>
        <p:spPr>
          <a:xfrm>
            <a:off x="5436096" y="222888"/>
            <a:ext cx="3085100" cy="28963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0604" y="360512"/>
            <a:ext cx="4536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Otteniamo un bicchiere colmo di sciroppo alla menta, </a:t>
            </a:r>
            <a:r>
              <a:rPr lang="it-IT" i="1" dirty="0" smtClean="0"/>
              <a:t>«…è profumato, dolce, giallo oro, è come l’olio, liquido ma non tanto…»</a:t>
            </a:r>
          </a:p>
          <a:p>
            <a:endParaRPr lang="it-IT" i="1" dirty="0"/>
          </a:p>
          <a:p>
            <a:r>
              <a:rPr lang="it-IT" dirty="0" smtClean="0"/>
              <a:t>Proponiamo al gruppo, tre bambini di 5 anni e due di 4, altri liquidi con cui possono sperimentare.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r="16250"/>
          <a:stretch/>
        </p:blipFill>
        <p:spPr>
          <a:xfrm>
            <a:off x="3995936" y="3294647"/>
            <a:ext cx="3214255" cy="304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275737" y="5784149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Acqua e latte.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332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34" y="1533128"/>
            <a:ext cx="4064000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45368"/>
            <a:ext cx="4064000" cy="304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90" y="3693368"/>
            <a:ext cx="4064000" cy="304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7408" y="332799"/>
            <a:ext cx="3052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Ecco che notano che i liquidi hanno caratteristiche diverse, la trasparenza l’opacità.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60334" y="4908554"/>
            <a:ext cx="291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Luigi </a:t>
            </a:r>
            <a:r>
              <a:rPr lang="it-IT" i="1" dirty="0" smtClean="0"/>
              <a:t>«Vedo Christian!»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76256" y="414179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Beatrice </a:t>
            </a:r>
            <a:r>
              <a:rPr lang="it-IT" i="1" dirty="0" smtClean="0"/>
              <a:t>«Con il latte non si vede»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35544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1"/>
          <a:stretch/>
        </p:blipFill>
        <p:spPr>
          <a:xfrm>
            <a:off x="704447" y="772804"/>
            <a:ext cx="3773344" cy="388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3" r="13072"/>
          <a:stretch/>
        </p:blipFill>
        <p:spPr>
          <a:xfrm>
            <a:off x="4920090" y="753047"/>
            <a:ext cx="3605637" cy="38884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9828" y="116632"/>
            <a:ext cx="754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bambini mescolano tra loro i liquidi e osservano stupiti cosa accade all’interno dei bicchieri. Usano una siringa per mettere lo sciroppo nell’acqua e nel latte.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51470" y="4869160"/>
            <a:ext cx="3879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Cosa succede quando cade il latte nell’acqua? </a:t>
            </a:r>
            <a:endParaRPr lang="it-IT" dirty="0"/>
          </a:p>
          <a:p>
            <a:r>
              <a:rPr lang="it-IT" dirty="0" smtClean="0"/>
              <a:t>Michael «E’ come una tempesta»</a:t>
            </a:r>
          </a:p>
          <a:p>
            <a:endParaRPr lang="it-IT" dirty="0" smtClean="0"/>
          </a:p>
          <a:p>
            <a:r>
              <a:rPr lang="it-IT" dirty="0" smtClean="0"/>
              <a:t>Luigi «E’ come delle nuvole…le nuvole sono rimaste nell’acqua zero minuti poi tutto è diventato bianco»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04047" y="4869160"/>
            <a:ext cx="35216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 lo sciroppo nell’acqua?</a:t>
            </a:r>
          </a:p>
          <a:p>
            <a:r>
              <a:rPr lang="it-IT" dirty="0" smtClean="0"/>
              <a:t>Michael «Nell’acqua fa dei peli…una tempesta ma di più.»</a:t>
            </a:r>
          </a:p>
          <a:p>
            <a:endParaRPr lang="it-IT" dirty="0"/>
          </a:p>
          <a:p>
            <a:r>
              <a:rPr lang="it-IT" dirty="0" smtClean="0"/>
              <a:t>Luigi «L’acqua scioglie lo zucchero»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7726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r="13211"/>
          <a:stretch/>
        </p:blipFill>
        <p:spPr>
          <a:xfrm>
            <a:off x="251520" y="94394"/>
            <a:ext cx="2590800" cy="304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r="35352" b="5396"/>
          <a:stretch/>
        </p:blipFill>
        <p:spPr>
          <a:xfrm>
            <a:off x="2875678" y="92968"/>
            <a:ext cx="2105891" cy="304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b="5233"/>
          <a:stretch/>
        </p:blipFill>
        <p:spPr>
          <a:xfrm>
            <a:off x="3816394" y="3209794"/>
            <a:ext cx="5292110" cy="367559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15985" y="94394"/>
            <a:ext cx="33123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Confrontano anche i risultati delle mescole tra liquidi diversi.</a:t>
            </a:r>
          </a:p>
          <a:p>
            <a:endParaRPr lang="it-IT" dirty="0"/>
          </a:p>
          <a:p>
            <a:r>
              <a:rPr lang="it-IT" dirty="0" smtClean="0"/>
              <a:t>Michael </a:t>
            </a:r>
            <a:r>
              <a:rPr lang="it-IT" i="1" dirty="0" smtClean="0"/>
              <a:t>«L’acqua con il latte si è mescolata…lo sciroppo è rimasto sul fondo.»</a:t>
            </a:r>
          </a:p>
          <a:p>
            <a:endParaRPr lang="it-IT" dirty="0"/>
          </a:p>
          <a:p>
            <a:r>
              <a:rPr lang="it-IT" dirty="0" smtClean="0"/>
              <a:t>Luigi </a:t>
            </a:r>
            <a:r>
              <a:rPr lang="it-IT" i="1" dirty="0" smtClean="0"/>
              <a:t>«Lo sciroppo è più pesante dell’acqua e rua sotto sul fondo.»</a:t>
            </a:r>
            <a:endParaRPr lang="it-IT" i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445224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Dopo l’esperienza i bambini rappresentano graficamente sul foglio quello che hanno vissuto.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0743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1933</Words>
  <Application>Microsoft Office PowerPoint</Application>
  <PresentationFormat>Presentazione su schermo (4:3)</PresentationFormat>
  <Paragraphs>177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35" baseType="lpstr">
      <vt:lpstr>Tema di Office</vt:lpstr>
      <vt:lpstr>U.A.: «Tra le foglie vado a dormire»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Diego</dc:creator>
  <cp:lastModifiedBy>Diego</cp:lastModifiedBy>
  <cp:revision>78</cp:revision>
  <dcterms:created xsi:type="dcterms:W3CDTF">2020-12-04T18:38:44Z</dcterms:created>
  <dcterms:modified xsi:type="dcterms:W3CDTF">2020-12-08T13:06:48Z</dcterms:modified>
</cp:coreProperties>
</file>