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90" r:id="rId14"/>
    <p:sldId id="291" r:id="rId15"/>
    <p:sldId id="292" r:id="rId16"/>
    <p:sldId id="293" r:id="rId17"/>
    <p:sldId id="294" r:id="rId18"/>
    <p:sldId id="295" r:id="rId19"/>
    <p:sldId id="296" r:id="rId20"/>
    <p:sldId id="289"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918"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150BB-0C24-47F0-8EB3-1C45C947FE06}" type="datetimeFigureOut">
              <a:rPr lang="it-IT" smtClean="0"/>
              <a:t>11/01/2021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226CA-1BDD-42A2-9D84-5F9530B07FAC}" type="slidenum">
              <a:rPr lang="it-IT" smtClean="0"/>
              <a:t>‹N›</a:t>
            </a:fld>
            <a:endParaRPr lang="it-IT"/>
          </a:p>
        </p:txBody>
      </p:sp>
    </p:spTree>
    <p:extLst>
      <p:ext uri="{BB962C8B-B14F-4D97-AF65-F5344CB8AC3E}">
        <p14:creationId xmlns:p14="http://schemas.microsoft.com/office/powerpoint/2010/main" val="3251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A30E7B3-047A-400A-B013-ECC4C5EC38A8}" type="datetimeFigureOut">
              <a:rPr lang="it-IT" smtClean="0"/>
              <a:t>11/01/2021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377543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30E7B3-047A-400A-B013-ECC4C5EC38A8}" type="datetimeFigureOut">
              <a:rPr lang="it-IT" smtClean="0"/>
              <a:t>11/01/2021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114027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30E7B3-047A-400A-B013-ECC4C5EC38A8}" type="datetimeFigureOut">
              <a:rPr lang="it-IT" smtClean="0"/>
              <a:t>11/01/2021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66837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30E7B3-047A-400A-B013-ECC4C5EC38A8}" type="datetimeFigureOut">
              <a:rPr lang="it-IT" smtClean="0"/>
              <a:t>11/01/2021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359086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A30E7B3-047A-400A-B013-ECC4C5EC38A8}" type="datetimeFigureOut">
              <a:rPr lang="it-IT" smtClean="0"/>
              <a:t>11/01/2021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28232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A30E7B3-047A-400A-B013-ECC4C5EC38A8}" type="datetimeFigureOut">
              <a:rPr lang="it-IT" smtClean="0"/>
              <a:t>11/01/2021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394917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A30E7B3-047A-400A-B013-ECC4C5EC38A8}" type="datetimeFigureOut">
              <a:rPr lang="it-IT" smtClean="0"/>
              <a:t>11/01/2021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78353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A30E7B3-047A-400A-B013-ECC4C5EC38A8}" type="datetimeFigureOut">
              <a:rPr lang="it-IT" smtClean="0"/>
              <a:t>11/01/2021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287449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A30E7B3-047A-400A-B013-ECC4C5EC38A8}" type="datetimeFigureOut">
              <a:rPr lang="it-IT" smtClean="0"/>
              <a:t>11/01/2021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42277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A30E7B3-047A-400A-B013-ECC4C5EC38A8}" type="datetimeFigureOut">
              <a:rPr lang="it-IT" smtClean="0"/>
              <a:t>11/01/2021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50839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A30E7B3-047A-400A-B013-ECC4C5EC38A8}" type="datetimeFigureOut">
              <a:rPr lang="it-IT" smtClean="0"/>
              <a:t>11/01/2021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98B6F-4597-477D-AB9C-D85F6D9EAF70}" type="slidenum">
              <a:rPr lang="it-IT" smtClean="0"/>
              <a:t>‹N›</a:t>
            </a:fld>
            <a:endParaRPr lang="it-IT"/>
          </a:p>
        </p:txBody>
      </p:sp>
    </p:spTree>
    <p:extLst>
      <p:ext uri="{BB962C8B-B14F-4D97-AF65-F5344CB8AC3E}">
        <p14:creationId xmlns:p14="http://schemas.microsoft.com/office/powerpoint/2010/main" val="23845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0E7B3-047A-400A-B013-ECC4C5EC38A8}" type="datetimeFigureOut">
              <a:rPr lang="it-IT" smtClean="0"/>
              <a:t>11/01/2021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98B6F-4597-477D-AB9C-D85F6D9EAF70}" type="slidenum">
              <a:rPr lang="it-IT" smtClean="0"/>
              <a:t>‹N›</a:t>
            </a:fld>
            <a:endParaRPr lang="it-IT"/>
          </a:p>
        </p:txBody>
      </p:sp>
    </p:spTree>
    <p:extLst>
      <p:ext uri="{BB962C8B-B14F-4D97-AF65-F5344CB8AC3E}">
        <p14:creationId xmlns:p14="http://schemas.microsoft.com/office/powerpoint/2010/main" val="114636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microsoft.com/office/2007/relationships/hdphoto" Target="../media/hdphoto10.wdp"/><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9.wdp"/><Relationship Id="rId4" Type="http://schemas.openxmlformats.org/officeDocument/2006/relationships/image" Target="../media/image26.jpeg"/><Relationship Id="rId9" Type="http://schemas.microsoft.com/office/2007/relationships/hdphoto" Target="../media/hdphoto11.wdp"/></Relationships>
</file>

<file path=ppt/slides/_rels/slide15.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1.jpe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4" Type="http://schemas.microsoft.com/office/2007/relationships/hdphoto" Target="../media/hdphoto16.wdp"/></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9.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6000" r="-6000"/>
          </a:stretch>
        </a:blipFill>
        <a:effectLst/>
      </p:bgPr>
    </p:bg>
    <p:spTree>
      <p:nvGrpSpPr>
        <p:cNvPr id="1" name=""/>
        <p:cNvGrpSpPr/>
        <p:nvPr/>
      </p:nvGrpSpPr>
      <p:grpSpPr>
        <a:xfrm>
          <a:off x="0" y="0"/>
          <a:ext cx="0" cy="0"/>
          <a:chOff x="0" y="0"/>
          <a:chExt cx="0" cy="0"/>
        </a:xfrm>
      </p:grpSpPr>
      <p:sp>
        <p:nvSpPr>
          <p:cNvPr id="4" name="Titolo 1"/>
          <p:cNvSpPr>
            <a:spLocks noGrp="1"/>
          </p:cNvSpPr>
          <p:nvPr>
            <p:ph type="ctrTitle"/>
          </p:nvPr>
        </p:nvSpPr>
        <p:spPr>
          <a:xfrm>
            <a:off x="683568" y="332656"/>
            <a:ext cx="7772400" cy="1226567"/>
          </a:xfrm>
        </p:spPr>
        <p:txBody>
          <a:bodyPr>
            <a:normAutofit/>
          </a:bodyPr>
          <a:lstStyle/>
          <a:p>
            <a:r>
              <a:rPr lang="it-IT" i="1" dirty="0" smtClean="0"/>
              <a:t>U.A.: «</a:t>
            </a:r>
            <a:r>
              <a:rPr lang="it-IT" dirty="0" smtClean="0"/>
              <a:t>Natale è….»</a:t>
            </a:r>
            <a:endParaRPr lang="it-IT" dirty="0"/>
          </a:p>
        </p:txBody>
      </p:sp>
      <p:sp>
        <p:nvSpPr>
          <p:cNvPr id="5" name="Sottotitolo 2"/>
          <p:cNvSpPr>
            <a:spLocks noGrp="1"/>
          </p:cNvSpPr>
          <p:nvPr>
            <p:ph type="subTitle" idx="1"/>
          </p:nvPr>
        </p:nvSpPr>
        <p:spPr>
          <a:xfrm>
            <a:off x="755576" y="1556792"/>
            <a:ext cx="7848872" cy="4896544"/>
          </a:xfrm>
          <a:solidFill>
            <a:srgbClr val="FFFFFF">
              <a:alpha val="48000"/>
            </a:srgbClr>
          </a:solidFill>
        </p:spPr>
        <p:txBody>
          <a:bodyPr>
            <a:noAutofit/>
          </a:bodyPr>
          <a:lstStyle/>
          <a:p>
            <a:endParaRPr lang="it-IT" sz="2000" dirty="0" smtClean="0">
              <a:solidFill>
                <a:schemeClr val="tx1"/>
              </a:solidFill>
            </a:endParaRPr>
          </a:p>
          <a:p>
            <a:r>
              <a:rPr lang="it-IT" sz="2000">
                <a:solidFill>
                  <a:schemeClr val="tx1"/>
                </a:solidFill>
              </a:rPr>
              <a:t>In </a:t>
            </a:r>
            <a:r>
              <a:rPr lang="it-IT" sz="2000" smtClean="0">
                <a:solidFill>
                  <a:schemeClr val="tx1"/>
                </a:solidFill>
              </a:rPr>
              <a:t>sezione </a:t>
            </a:r>
            <a:r>
              <a:rPr lang="it-IT" sz="2000" dirty="0">
                <a:solidFill>
                  <a:schemeClr val="tx1"/>
                </a:solidFill>
              </a:rPr>
              <a:t>ascoltiamo e discutiamo. </a:t>
            </a:r>
          </a:p>
          <a:p>
            <a:r>
              <a:rPr lang="it-IT" sz="2000" dirty="0" smtClean="0">
                <a:solidFill>
                  <a:schemeClr val="tx1"/>
                </a:solidFill>
              </a:rPr>
              <a:t>Al </a:t>
            </a:r>
            <a:r>
              <a:rPr lang="it-IT" sz="2000" dirty="0">
                <a:solidFill>
                  <a:schemeClr val="tx1"/>
                </a:solidFill>
              </a:rPr>
              <a:t>gruppo dei piccoli si propone di esplorare il colore usando le </a:t>
            </a:r>
            <a:r>
              <a:rPr lang="it-IT" sz="2000" dirty="0" smtClean="0">
                <a:solidFill>
                  <a:schemeClr val="tx1"/>
                </a:solidFill>
              </a:rPr>
              <a:t>tempere </a:t>
            </a:r>
            <a:r>
              <a:rPr lang="it-IT" sz="2000" dirty="0">
                <a:solidFill>
                  <a:schemeClr val="tx1"/>
                </a:solidFill>
              </a:rPr>
              <a:t>con le mani, il pennello, lo spruzzino da stendere su grandi superfici.</a:t>
            </a:r>
          </a:p>
          <a:p>
            <a:r>
              <a:rPr lang="it-IT" sz="2000" dirty="0">
                <a:solidFill>
                  <a:schemeClr val="tx1"/>
                </a:solidFill>
              </a:rPr>
              <a:t>Con domande stimolo si invitano i bambini ad esprimere le proprie conoscenze riguardo la neve, la gioia i desideri e a rappresentare in un secondo momento anche con il linguaggio grafico.</a:t>
            </a:r>
          </a:p>
          <a:p>
            <a:r>
              <a:rPr lang="it-IT" sz="2000" dirty="0">
                <a:solidFill>
                  <a:schemeClr val="tx1"/>
                </a:solidFill>
              </a:rPr>
              <a:t>Ai gruppi che rimangono svegli al pomeriggio si propone di lavorare </a:t>
            </a:r>
            <a:r>
              <a:rPr lang="it-IT" sz="2000" dirty="0" smtClean="0">
                <a:solidFill>
                  <a:schemeClr val="tx1"/>
                </a:solidFill>
              </a:rPr>
              <a:t>insieme nelle due sezioni,  </a:t>
            </a:r>
            <a:r>
              <a:rPr lang="it-IT" sz="2000" dirty="0">
                <a:solidFill>
                  <a:schemeClr val="tx1"/>
                </a:solidFill>
              </a:rPr>
              <a:t>alla realizzazione di </a:t>
            </a:r>
            <a:r>
              <a:rPr lang="it-IT" sz="2000" dirty="0" smtClean="0">
                <a:solidFill>
                  <a:schemeClr val="tx1"/>
                </a:solidFill>
              </a:rPr>
              <a:t>un’ «Adorazione </a:t>
            </a:r>
            <a:r>
              <a:rPr lang="it-IT" sz="2000" dirty="0">
                <a:solidFill>
                  <a:schemeClr val="tx1"/>
                </a:solidFill>
              </a:rPr>
              <a:t>dei </a:t>
            </a:r>
            <a:r>
              <a:rPr lang="it-IT" sz="2000" dirty="0" smtClean="0">
                <a:solidFill>
                  <a:schemeClr val="tx1"/>
                </a:solidFill>
              </a:rPr>
              <a:t>pastori» </a:t>
            </a:r>
            <a:r>
              <a:rPr lang="it-IT" sz="2000" dirty="0">
                <a:solidFill>
                  <a:schemeClr val="tx1"/>
                </a:solidFill>
              </a:rPr>
              <a:t>collettiva, dopo aver osservato e descritto alcune opere d’arte.</a:t>
            </a:r>
          </a:p>
          <a:p>
            <a:r>
              <a:rPr lang="it-IT" sz="2000" dirty="0">
                <a:solidFill>
                  <a:schemeClr val="tx1"/>
                </a:solidFill>
              </a:rPr>
              <a:t>Le insegnanti riproducono su fogli di polistirolo e ritagliano i personaggi scelti dai bambini, i quali completano con colori acrilici e stoffe </a:t>
            </a:r>
            <a:r>
              <a:rPr lang="it-IT" sz="2000" dirty="0" smtClean="0">
                <a:solidFill>
                  <a:schemeClr val="tx1"/>
                </a:solidFill>
              </a:rPr>
              <a:t>colorate, per allestire il nostro Presepe. </a:t>
            </a:r>
            <a:endParaRPr lang="it-IT" sz="2000" dirty="0">
              <a:solidFill>
                <a:schemeClr val="tx1"/>
              </a:solidFill>
            </a:endParaRPr>
          </a:p>
        </p:txBody>
      </p:sp>
    </p:spTree>
    <p:extLst>
      <p:ext uri="{BB962C8B-B14F-4D97-AF65-F5344CB8AC3E}">
        <p14:creationId xmlns:p14="http://schemas.microsoft.com/office/powerpoint/2010/main" val="26136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5008" y="5953869"/>
            <a:ext cx="8928992" cy="646331"/>
          </a:xfrm>
          <a:prstGeom prst="rect">
            <a:avLst/>
          </a:prstGeom>
          <a:noFill/>
        </p:spPr>
        <p:txBody>
          <a:bodyPr wrap="square" rtlCol="0">
            <a:spAutoFit/>
          </a:bodyPr>
          <a:lstStyle/>
          <a:p>
            <a:r>
              <a:rPr lang="it-IT" dirty="0" smtClean="0"/>
              <a:t>…tra un turbinio di spruzzi apparve il </a:t>
            </a:r>
            <a:r>
              <a:rPr lang="it-IT" dirty="0" smtClean="0">
                <a:solidFill>
                  <a:schemeClr val="tx2">
                    <a:lumMod val="60000"/>
                    <a:lumOff val="40000"/>
                  </a:schemeClr>
                </a:solidFill>
              </a:rPr>
              <a:t>DELFINO</a:t>
            </a:r>
            <a:r>
              <a:rPr lang="it-IT" dirty="0" smtClean="0">
                <a:solidFill>
                  <a:schemeClr val="accent6">
                    <a:lumMod val="75000"/>
                  </a:schemeClr>
                </a:solidFill>
              </a:rPr>
              <a:t> </a:t>
            </a:r>
            <a:r>
              <a:rPr lang="it-IT" dirty="0" smtClean="0"/>
              <a:t>...</a:t>
            </a:r>
            <a:endParaRPr lang="it-IT" dirty="0"/>
          </a:p>
          <a:p>
            <a:r>
              <a:rPr lang="it-IT" dirty="0" smtClean="0"/>
              <a:t>Come </a:t>
            </a:r>
            <a:r>
              <a:rPr lang="it-IT" dirty="0"/>
              <a:t>fu come non fu, che successe come andò, salutando gli sorrise e un colore gli regalò</a:t>
            </a:r>
            <a:endParaRPr lang="it-IT" i="1"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6645"/>
            <a:ext cx="4176464" cy="5568620"/>
          </a:xfrm>
          <a:prstGeom prst="rect">
            <a:avLst/>
          </a:prstGeom>
        </p:spPr>
      </p:pic>
      <p:sp>
        <p:nvSpPr>
          <p:cNvPr id="2" name="CasellaDiTesto 1"/>
          <p:cNvSpPr txBox="1"/>
          <p:nvPr/>
        </p:nvSpPr>
        <p:spPr>
          <a:xfrm>
            <a:off x="4860032" y="297522"/>
            <a:ext cx="3888432" cy="4801314"/>
          </a:xfrm>
          <a:prstGeom prst="rect">
            <a:avLst/>
          </a:prstGeom>
          <a:noFill/>
        </p:spPr>
        <p:txBody>
          <a:bodyPr wrap="square" rtlCol="0">
            <a:spAutoFit/>
          </a:bodyPr>
          <a:lstStyle/>
          <a:p>
            <a:r>
              <a:rPr lang="it-IT" dirty="0" smtClean="0"/>
              <a:t>Un altro giorno ecco il blu, blu come…il mare, il cielo, le pantofole di…</a:t>
            </a:r>
          </a:p>
          <a:p>
            <a:endParaRPr lang="it-IT" dirty="0" smtClean="0"/>
          </a:p>
          <a:p>
            <a:r>
              <a:rPr lang="it-IT" dirty="0" smtClean="0"/>
              <a:t>E’ una tempera più diluita delle altre e </a:t>
            </a:r>
            <a:r>
              <a:rPr lang="it-IT" b="1" dirty="0" smtClean="0"/>
              <a:t>Nathan</a:t>
            </a:r>
            <a:r>
              <a:rPr lang="it-IT" dirty="0" smtClean="0"/>
              <a:t> lo scopre quasi subito </a:t>
            </a:r>
            <a:endParaRPr lang="it-IT" dirty="0" smtClean="0"/>
          </a:p>
          <a:p>
            <a:r>
              <a:rPr lang="it-IT" i="1" dirty="0" smtClean="0"/>
              <a:t>«</a:t>
            </a:r>
            <a:r>
              <a:rPr lang="it-IT" i="1" dirty="0" smtClean="0"/>
              <a:t>Guarda cosa fa il blu!»</a:t>
            </a:r>
          </a:p>
          <a:p>
            <a:endParaRPr lang="it-IT" i="1" dirty="0" smtClean="0"/>
          </a:p>
          <a:p>
            <a:r>
              <a:rPr lang="it-IT" dirty="0" smtClean="0"/>
              <a:t>Alessandro osserva l’amico e prova anche lui, muove il pennello carico di materia colorata avanti e indietro e osserva attento le linee che si formano sulla superficie del foglio…una decorazione che aggiunge al disegno del bambino appena tracciato.</a:t>
            </a:r>
          </a:p>
          <a:p>
            <a:endParaRPr lang="it-IT" dirty="0"/>
          </a:p>
          <a:p>
            <a:r>
              <a:rPr lang="it-IT" b="1" i="1" dirty="0" smtClean="0"/>
              <a:t>I bambini nella relazione costruiscono le loro conoscenze.</a:t>
            </a:r>
            <a:endParaRPr lang="it-IT" b="1" i="1" dirty="0"/>
          </a:p>
        </p:txBody>
      </p:sp>
    </p:spTree>
    <p:extLst>
      <p:ext uri="{BB962C8B-B14F-4D97-AF65-F5344CB8AC3E}">
        <p14:creationId xmlns:p14="http://schemas.microsoft.com/office/powerpoint/2010/main" val="1776800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76056" y="4356009"/>
            <a:ext cx="3960440" cy="2308324"/>
          </a:xfrm>
          <a:prstGeom prst="rect">
            <a:avLst/>
          </a:prstGeom>
          <a:noFill/>
        </p:spPr>
        <p:txBody>
          <a:bodyPr wrap="square" rtlCol="0">
            <a:spAutoFit/>
          </a:bodyPr>
          <a:lstStyle/>
          <a:p>
            <a:r>
              <a:rPr lang="it-IT" dirty="0" smtClean="0"/>
              <a:t>Iride </a:t>
            </a:r>
            <a:r>
              <a:rPr lang="it-IT" dirty="0"/>
              <a:t>si svegliò di colpo e quando tutto quel trambusto finì, in mezzo alle </a:t>
            </a:r>
            <a:r>
              <a:rPr lang="it-IT" dirty="0" smtClean="0"/>
              <a:t>onde comparve </a:t>
            </a:r>
            <a:r>
              <a:rPr lang="it-IT" dirty="0"/>
              <a:t>la testa di ... un </a:t>
            </a:r>
            <a:r>
              <a:rPr lang="it-IT" dirty="0">
                <a:solidFill>
                  <a:srgbClr val="00B050"/>
                </a:solidFill>
              </a:rPr>
              <a:t>DRAGOMARINO</a:t>
            </a:r>
            <a:r>
              <a:rPr lang="it-IT"/>
              <a:t>. </a:t>
            </a:r>
            <a:endParaRPr lang="it-IT" dirty="0" smtClean="0"/>
          </a:p>
          <a:p>
            <a:r>
              <a:rPr lang="it-IT" dirty="0"/>
              <a:t>Come fu come non fu, che successe come andò, salutando gli sorrise e un colore gli regalò</a:t>
            </a:r>
            <a:endParaRPr lang="it-IT" i="1" dirty="0"/>
          </a:p>
          <a:p>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640" y="548680"/>
            <a:ext cx="4080856" cy="3060642"/>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81" y="3356992"/>
            <a:ext cx="4527994" cy="3395996"/>
          </a:xfrm>
          <a:prstGeom prst="rect">
            <a:avLst/>
          </a:prstGeom>
        </p:spPr>
      </p:pic>
      <p:sp>
        <p:nvSpPr>
          <p:cNvPr id="4" name="CasellaDiTesto 3"/>
          <p:cNvSpPr txBox="1"/>
          <p:nvPr/>
        </p:nvSpPr>
        <p:spPr>
          <a:xfrm>
            <a:off x="251520" y="116632"/>
            <a:ext cx="4523655" cy="3139321"/>
          </a:xfrm>
          <a:prstGeom prst="rect">
            <a:avLst/>
          </a:prstGeom>
          <a:noFill/>
        </p:spPr>
        <p:txBody>
          <a:bodyPr wrap="square" rtlCol="0">
            <a:spAutoFit/>
          </a:bodyPr>
          <a:lstStyle/>
          <a:p>
            <a:r>
              <a:rPr lang="it-IT" dirty="0" smtClean="0"/>
              <a:t>Quando le strisce sono oramai quasi interamente blu, l’interesse dei bambini </a:t>
            </a:r>
            <a:r>
              <a:rPr lang="it-IT" dirty="0" smtClean="0"/>
              <a:t>si sposta </a:t>
            </a:r>
            <a:r>
              <a:rPr lang="it-IT" dirty="0" smtClean="0"/>
              <a:t>sulle mani, uno alla volta cominciano a dipingersele. Allora tolgo i pennelli e offro loro una pioggia di tempera gialla direttamente sui palmi </a:t>
            </a:r>
            <a:r>
              <a:rPr lang="it-IT" dirty="0" smtClean="0"/>
              <a:t>blu!  </a:t>
            </a:r>
            <a:r>
              <a:rPr lang="it-IT" dirty="0" smtClean="0"/>
              <a:t>Che magia…appare il verde, no tanti verdi </a:t>
            </a:r>
          </a:p>
          <a:p>
            <a:r>
              <a:rPr lang="it-IT" i="1" dirty="0" smtClean="0"/>
              <a:t>«Verde foglie marce ... chiaro scuro, albero…»</a:t>
            </a:r>
          </a:p>
          <a:p>
            <a:endParaRPr lang="it-IT" i="1" dirty="0"/>
          </a:p>
          <a:p>
            <a:r>
              <a:rPr lang="it-IT" dirty="0" smtClean="0"/>
              <a:t>Le unghie sono strumento che lasciano sulla superficie tracce uniche e originali.</a:t>
            </a:r>
            <a:endParaRPr lang="it-IT" dirty="0"/>
          </a:p>
        </p:txBody>
      </p:sp>
    </p:spTree>
    <p:extLst>
      <p:ext uri="{BB962C8B-B14F-4D97-AF65-F5344CB8AC3E}">
        <p14:creationId xmlns:p14="http://schemas.microsoft.com/office/powerpoint/2010/main" val="4106767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51920" y="188640"/>
            <a:ext cx="5112567" cy="2308324"/>
          </a:xfrm>
          <a:prstGeom prst="rect">
            <a:avLst/>
          </a:prstGeom>
          <a:noFill/>
        </p:spPr>
        <p:txBody>
          <a:bodyPr wrap="square" rtlCol="0">
            <a:spAutoFit/>
          </a:bodyPr>
          <a:lstStyle/>
          <a:p>
            <a:r>
              <a:rPr lang="it-IT" dirty="0" smtClean="0"/>
              <a:t>Metto sul tavolo alcuni </a:t>
            </a:r>
            <a:r>
              <a:rPr lang="it-IT" i="1" dirty="0"/>
              <a:t> </a:t>
            </a:r>
            <a:r>
              <a:rPr lang="it-IT" dirty="0" smtClean="0"/>
              <a:t>fogli di acetato. I bambini esplorano, toccano, osservano, si confrontano tra di loro. Scoprono ancora sovrapponendo i fogli sul tavolo, il verde e l’arancio dei giorni prima. Poi Nathan  si mette il foglio sul viso e il gioco comincia:</a:t>
            </a:r>
          </a:p>
          <a:p>
            <a:r>
              <a:rPr lang="it-IT" b="1" dirty="0" smtClean="0"/>
              <a:t>Gabriele</a:t>
            </a:r>
            <a:r>
              <a:rPr lang="it-IT" dirty="0" smtClean="0"/>
              <a:t>: </a:t>
            </a:r>
            <a:r>
              <a:rPr lang="it-IT" i="1" dirty="0" smtClean="0"/>
              <a:t>«Guarda Nathan , è tutto giallo…e io? Vedo tutto blu!»</a:t>
            </a:r>
          </a:p>
          <a:p>
            <a:r>
              <a:rPr lang="it-IT" b="1" dirty="0" smtClean="0"/>
              <a:t>Margherita</a:t>
            </a:r>
            <a:r>
              <a:rPr lang="it-IT" dirty="0" smtClean="0"/>
              <a:t>: </a:t>
            </a:r>
            <a:r>
              <a:rPr lang="it-IT" i="1" dirty="0" smtClean="0"/>
              <a:t>«Io vedo tutto rosso»</a:t>
            </a:r>
            <a:endParaRPr lang="it-IT" i="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5836"/>
            <a:ext cx="3000646" cy="3424798"/>
          </a:xfrm>
          <a:prstGeom prst="ellipse">
            <a:avLst/>
          </a:prstGeom>
          <a:ln>
            <a:noFill/>
          </a:ln>
          <a:effectLst>
            <a:softEdge rad="112500"/>
          </a:effectLst>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732" y="2591366"/>
            <a:ext cx="4506942" cy="338020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672323"/>
            <a:ext cx="3648405" cy="2736304"/>
          </a:xfrm>
          <a:prstGeom prst="rect">
            <a:avLst/>
          </a:prstGeom>
        </p:spPr>
      </p:pic>
      <p:sp>
        <p:nvSpPr>
          <p:cNvPr id="9" name="Ovale 8"/>
          <p:cNvSpPr/>
          <p:nvPr/>
        </p:nvSpPr>
        <p:spPr>
          <a:xfrm rot="19302773">
            <a:off x="2804165" y="4817550"/>
            <a:ext cx="419331" cy="445850"/>
          </a:xfrm>
          <a:prstGeom prst="ellipse">
            <a:avLst/>
          </a:prstGeom>
          <a:solidFill>
            <a:schemeClr val="accent1">
              <a:alpha val="45000"/>
            </a:schemeClr>
          </a:solidFill>
          <a:ln>
            <a:noFill/>
          </a:ln>
          <a:effectLst>
            <a:glow rad="266700">
              <a:schemeClr val="bg1">
                <a:alpha val="6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4154732" y="6085461"/>
            <a:ext cx="4809755" cy="646331"/>
          </a:xfrm>
          <a:prstGeom prst="rect">
            <a:avLst/>
          </a:prstGeom>
          <a:noFill/>
        </p:spPr>
        <p:txBody>
          <a:bodyPr wrap="square" rtlCol="0">
            <a:spAutoFit/>
          </a:bodyPr>
          <a:lstStyle/>
          <a:p>
            <a:r>
              <a:rPr lang="it-IT" dirty="0" smtClean="0"/>
              <a:t>I fogli appoggiati ai vetri colorano il mondo fuori dalla finestra.</a:t>
            </a:r>
            <a:endParaRPr lang="it-IT" dirty="0"/>
          </a:p>
        </p:txBody>
      </p:sp>
    </p:spTree>
    <p:extLst>
      <p:ext uri="{BB962C8B-B14F-4D97-AF65-F5344CB8AC3E}">
        <p14:creationId xmlns:p14="http://schemas.microsoft.com/office/powerpoint/2010/main" val="1032509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96752"/>
            <a:ext cx="3564112" cy="5078313"/>
          </a:xfrm>
          <a:prstGeom prst="rect">
            <a:avLst/>
          </a:prstGeom>
          <a:noFill/>
        </p:spPr>
        <p:txBody>
          <a:bodyPr wrap="square" rtlCol="0">
            <a:spAutoFit/>
          </a:bodyPr>
          <a:lstStyle/>
          <a:p>
            <a:r>
              <a:rPr lang="it-IT" dirty="0" smtClean="0"/>
              <a:t>Al </a:t>
            </a:r>
            <a:r>
              <a:rPr lang="it-IT" dirty="0"/>
              <a:t>gruppo composto da Luigi 5 anni, Michael 5 anni, </a:t>
            </a:r>
            <a:r>
              <a:rPr lang="it-IT" dirty="0" err="1"/>
              <a:t>Youssra</a:t>
            </a:r>
            <a:r>
              <a:rPr lang="it-IT" dirty="0"/>
              <a:t> 5 anni, Rocco 5 anni, Arianna 5 anni, Beatrice 4 anni, Giulio 4 </a:t>
            </a:r>
            <a:r>
              <a:rPr lang="it-IT" dirty="0" smtClean="0"/>
              <a:t>anni</a:t>
            </a:r>
            <a:r>
              <a:rPr lang="it-IT" dirty="0"/>
              <a:t> </a:t>
            </a:r>
            <a:r>
              <a:rPr lang="it-IT" dirty="0" smtClean="0"/>
              <a:t>l’insegnante </a:t>
            </a:r>
            <a:r>
              <a:rPr lang="it-IT" dirty="0"/>
              <a:t>propone di osservare tre </a:t>
            </a:r>
            <a:r>
              <a:rPr lang="it-IT" dirty="0" smtClean="0"/>
              <a:t>dipinti</a:t>
            </a:r>
            <a:r>
              <a:rPr lang="it-IT" dirty="0"/>
              <a:t>: L’adorazione dei pastori del Domenichino, L’adorazione dei Pastori di Le </a:t>
            </a:r>
            <a:r>
              <a:rPr lang="it-IT" dirty="0" err="1"/>
              <a:t>Brun</a:t>
            </a:r>
            <a:r>
              <a:rPr lang="it-IT" dirty="0"/>
              <a:t> Charles e L’adorazione dei Magi di Raffaello. I bambini a coppie dopo aver scelto un dipinto, lo osservano e lo descrivono verbalmente, fanno ipotesi</a:t>
            </a:r>
            <a:r>
              <a:rPr lang="it-IT" dirty="0" smtClean="0"/>
              <a:t>. </a:t>
            </a:r>
          </a:p>
          <a:p>
            <a:endParaRPr lang="it-IT" dirty="0"/>
          </a:p>
          <a:p>
            <a:r>
              <a:rPr lang="it-IT" dirty="0" smtClean="0"/>
              <a:t>L’insegnante </a:t>
            </a:r>
            <a:r>
              <a:rPr lang="it-IT" dirty="0"/>
              <a:t>propone ai bambini di scegliere un personaggio e provare a copiarlo a matita su un foglio.</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196752"/>
            <a:ext cx="4876800" cy="2581275"/>
          </a:xfrm>
          <a:prstGeom prst="rect">
            <a:avLst/>
          </a:prstGeom>
        </p:spPr>
      </p:pic>
      <p:sp>
        <p:nvSpPr>
          <p:cNvPr id="6" name="CasellaDiTesto 5"/>
          <p:cNvSpPr txBox="1"/>
          <p:nvPr/>
        </p:nvSpPr>
        <p:spPr>
          <a:xfrm>
            <a:off x="1835696" y="148384"/>
            <a:ext cx="6064932" cy="584775"/>
          </a:xfrm>
          <a:prstGeom prst="rect">
            <a:avLst/>
          </a:prstGeom>
          <a:noFill/>
        </p:spPr>
        <p:txBody>
          <a:bodyPr wrap="square" rtlCol="0">
            <a:spAutoFit/>
          </a:bodyPr>
          <a:lstStyle/>
          <a:p>
            <a:r>
              <a:rPr lang="it-IT" sz="3200" dirty="0" smtClean="0">
                <a:solidFill>
                  <a:srgbClr val="FF0000"/>
                </a:solidFill>
                <a:latin typeface="AR BLANCA" panose="02000000000000000000" pitchFamily="2" charset="0"/>
              </a:rPr>
              <a:t>L’ADORAZIONE DEI PASTORI</a:t>
            </a:r>
            <a:endParaRPr lang="it-IT" sz="3200" dirty="0">
              <a:solidFill>
                <a:srgbClr val="FF0000"/>
              </a:solidFill>
              <a:latin typeface="AR BLANCA" panose="02000000000000000000" pitchFamily="2" charset="0"/>
            </a:endParaRPr>
          </a:p>
        </p:txBody>
      </p:sp>
      <p:pic>
        <p:nvPicPr>
          <p:cNvPr id="7" name="Immagine 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95936" y="4119097"/>
            <a:ext cx="2888168" cy="2140550"/>
          </a:xfrm>
          <a:prstGeom prst="rect">
            <a:avLst/>
          </a:prstGeom>
        </p:spPr>
      </p:pic>
      <p:sp>
        <p:nvSpPr>
          <p:cNvPr id="8" name="CasellaDiTesto 7"/>
          <p:cNvSpPr txBox="1"/>
          <p:nvPr/>
        </p:nvSpPr>
        <p:spPr>
          <a:xfrm>
            <a:off x="7020272" y="4118262"/>
            <a:ext cx="2123728" cy="2585323"/>
          </a:xfrm>
          <a:prstGeom prst="rect">
            <a:avLst/>
          </a:prstGeom>
          <a:noFill/>
        </p:spPr>
        <p:txBody>
          <a:bodyPr wrap="square" rtlCol="0">
            <a:spAutoFit/>
          </a:bodyPr>
          <a:lstStyle/>
          <a:p>
            <a:r>
              <a:rPr lang="it-IT" b="1" dirty="0"/>
              <a:t>Beatrice: </a:t>
            </a:r>
            <a:r>
              <a:rPr lang="it-IT" i="1" dirty="0"/>
              <a:t>“C’è un cane, un cavallo visto da dietro di un altro si vede solo la testa e un altro ancora…ci sono cinque cavalli perché c’è tanta gente che guarda Gesù.”</a:t>
            </a:r>
            <a:endParaRPr lang="it-IT" dirty="0"/>
          </a:p>
        </p:txBody>
      </p:sp>
    </p:spTree>
    <p:extLst>
      <p:ext uri="{BB962C8B-B14F-4D97-AF65-F5344CB8AC3E}">
        <p14:creationId xmlns:p14="http://schemas.microsoft.com/office/powerpoint/2010/main" val="113743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130020"/>
            <a:ext cx="2924378" cy="3635614"/>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00" y="221552"/>
            <a:ext cx="3548704" cy="2453042"/>
          </a:xfrm>
          <a:prstGeom prst="rect">
            <a:avLst/>
          </a:prstGeom>
        </p:spPr>
      </p:pic>
      <p:pic>
        <p:nvPicPr>
          <p:cNvPr id="4" name="Immagine 3"/>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64033" y="3163666"/>
            <a:ext cx="1955576" cy="2960986"/>
          </a:xfrm>
          <a:prstGeom prst="rect">
            <a:avLst/>
          </a:prstGeom>
        </p:spPr>
      </p:pic>
      <p:pic>
        <p:nvPicPr>
          <p:cNvPr id="5" name="Immagine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41982" y="3163666"/>
            <a:ext cx="2321836" cy="1741378"/>
          </a:xfrm>
          <a:prstGeom prst="rect">
            <a:avLst/>
          </a:prstGeom>
        </p:spPr>
      </p:pic>
      <p:pic>
        <p:nvPicPr>
          <p:cNvPr id="6" name="Immagine 5"/>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79912" y="221552"/>
            <a:ext cx="3413928" cy="2533920"/>
          </a:xfrm>
          <a:prstGeom prst="rect">
            <a:avLst/>
          </a:prstGeom>
        </p:spPr>
      </p:pic>
      <p:sp>
        <p:nvSpPr>
          <p:cNvPr id="7" name="CasellaDiTesto 6"/>
          <p:cNvSpPr txBox="1"/>
          <p:nvPr/>
        </p:nvSpPr>
        <p:spPr>
          <a:xfrm>
            <a:off x="7380312" y="221552"/>
            <a:ext cx="1439297" cy="2308324"/>
          </a:xfrm>
          <a:prstGeom prst="rect">
            <a:avLst/>
          </a:prstGeom>
          <a:noFill/>
        </p:spPr>
        <p:txBody>
          <a:bodyPr wrap="square" rtlCol="0">
            <a:spAutoFit/>
          </a:bodyPr>
          <a:lstStyle/>
          <a:p>
            <a:r>
              <a:rPr lang="it-IT" b="1" dirty="0"/>
              <a:t>Michael:</a:t>
            </a:r>
            <a:r>
              <a:rPr lang="it-IT" i="1" dirty="0"/>
              <a:t> “Maria guarda in su Dio…c’è un uomo che sta camminando a quattro verso </a:t>
            </a:r>
            <a:r>
              <a:rPr lang="it-IT" i="1" dirty="0" smtClean="0"/>
              <a:t>Gesù.»</a:t>
            </a:r>
            <a:endParaRPr lang="it-IT" dirty="0"/>
          </a:p>
        </p:txBody>
      </p:sp>
      <p:sp>
        <p:nvSpPr>
          <p:cNvPr id="8" name="CasellaDiTesto 7"/>
          <p:cNvSpPr txBox="1"/>
          <p:nvPr/>
        </p:nvSpPr>
        <p:spPr>
          <a:xfrm>
            <a:off x="251520" y="4947827"/>
            <a:ext cx="3312298" cy="1754326"/>
          </a:xfrm>
          <a:prstGeom prst="rect">
            <a:avLst/>
          </a:prstGeom>
          <a:noFill/>
        </p:spPr>
        <p:txBody>
          <a:bodyPr wrap="square" rtlCol="0">
            <a:spAutoFit/>
          </a:bodyPr>
          <a:lstStyle/>
          <a:p>
            <a:r>
              <a:rPr lang="it-IT" b="1" dirty="0"/>
              <a:t>Luigi</a:t>
            </a:r>
            <a:r>
              <a:rPr lang="it-IT" b="1" i="1" dirty="0"/>
              <a:t>:</a:t>
            </a:r>
            <a:r>
              <a:rPr lang="it-IT" i="1" dirty="0"/>
              <a:t> “L’uomo con il bastone e con il vestito blu forse è un Dio..” </a:t>
            </a:r>
            <a:r>
              <a:rPr lang="it-IT" dirty="0"/>
              <a:t>Cosa te lo fa credere? </a:t>
            </a:r>
            <a:endParaRPr lang="it-IT" dirty="0" smtClean="0"/>
          </a:p>
          <a:p>
            <a:r>
              <a:rPr lang="it-IT" i="1" dirty="0" smtClean="0"/>
              <a:t>“</a:t>
            </a:r>
            <a:r>
              <a:rPr lang="it-IT" i="1" dirty="0"/>
              <a:t>Perché ha la maglia blu e la barba e con il dito mostra Gesù a quello che è dietro di lui.”</a:t>
            </a:r>
            <a:endParaRPr lang="it-IT" dirty="0"/>
          </a:p>
        </p:txBody>
      </p:sp>
    </p:spTree>
    <p:extLst>
      <p:ext uri="{BB962C8B-B14F-4D97-AF65-F5344CB8AC3E}">
        <p14:creationId xmlns:p14="http://schemas.microsoft.com/office/powerpoint/2010/main" val="1920568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3795" y="873444"/>
            <a:ext cx="2808312" cy="5078313"/>
          </a:xfrm>
          <a:prstGeom prst="rect">
            <a:avLst/>
          </a:prstGeom>
          <a:noFill/>
        </p:spPr>
        <p:txBody>
          <a:bodyPr wrap="square" rtlCol="0">
            <a:spAutoFit/>
          </a:bodyPr>
          <a:lstStyle/>
          <a:p>
            <a:r>
              <a:rPr lang="it-IT" dirty="0" smtClean="0"/>
              <a:t>L’insegnante </a:t>
            </a:r>
            <a:r>
              <a:rPr lang="it-IT" dirty="0"/>
              <a:t>il giorno dopo parla insieme ai bambini riguardo alle difficoltà incontrate nel lavoro di </a:t>
            </a:r>
            <a:r>
              <a:rPr lang="it-IT" dirty="0" smtClean="0"/>
              <a:t>copiatura. </a:t>
            </a:r>
            <a:r>
              <a:rPr lang="it-IT" dirty="0"/>
              <a:t>I bambini hanno notato che molte delle persone che appaiono nei dipinti sono di profilo che guardano Gesù, come disegnarli? </a:t>
            </a:r>
            <a:endParaRPr lang="it-IT" dirty="0" smtClean="0"/>
          </a:p>
          <a:p>
            <a:r>
              <a:rPr lang="it-IT" dirty="0" smtClean="0"/>
              <a:t>Un bambino fa </a:t>
            </a:r>
            <a:r>
              <a:rPr lang="it-IT" dirty="0"/>
              <a:t>da modello al gruppo. Il modello si mette al centro e i bambini due a due sui </a:t>
            </a:r>
            <a:r>
              <a:rPr lang="it-IT" dirty="0" smtClean="0"/>
              <a:t>tavoli, predisposti </a:t>
            </a:r>
            <a:r>
              <a:rPr lang="it-IT" dirty="0"/>
              <a:t>in modo da consentire loro di sperimentare diversi punti di vista.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751756"/>
            <a:ext cx="3048000" cy="2286000"/>
          </a:xfrm>
          <a:prstGeom prst="rect">
            <a:avLst/>
          </a:prstGeom>
        </p:spPr>
      </p:pic>
      <p:pic>
        <p:nvPicPr>
          <p:cNvPr id="5" name="Immagin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57008" y="891456"/>
            <a:ext cx="955040" cy="2006600"/>
          </a:xfrm>
          <a:prstGeom prst="rect">
            <a:avLst/>
          </a:prstGeom>
        </p:spPr>
      </p:pic>
      <p:pic>
        <p:nvPicPr>
          <p:cNvPr id="6" name="Immagine 5"/>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061857" y="3412955"/>
            <a:ext cx="1397000" cy="2997200"/>
          </a:xfrm>
          <a:prstGeom prst="rect">
            <a:avLst/>
          </a:prstGeom>
        </p:spPr>
      </p:pic>
      <p:pic>
        <p:nvPicPr>
          <p:cNvPr id="7" name="Immagine 6"/>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20272" y="3488779"/>
            <a:ext cx="1625600" cy="2926080"/>
          </a:xfrm>
          <a:prstGeom prst="rect">
            <a:avLst/>
          </a:prstGeom>
        </p:spPr>
      </p:pic>
      <p:pic>
        <p:nvPicPr>
          <p:cNvPr id="8" name="Immagine 7"/>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90349" y="3797251"/>
            <a:ext cx="1427480" cy="2595880"/>
          </a:xfrm>
          <a:prstGeom prst="rect">
            <a:avLst/>
          </a:prstGeom>
        </p:spPr>
      </p:pic>
    </p:spTree>
    <p:extLst>
      <p:ext uri="{BB962C8B-B14F-4D97-AF65-F5344CB8AC3E}">
        <p14:creationId xmlns:p14="http://schemas.microsoft.com/office/powerpoint/2010/main" val="530518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130" y="109321"/>
            <a:ext cx="8964826" cy="1200329"/>
          </a:xfrm>
          <a:prstGeom prst="rect">
            <a:avLst/>
          </a:prstGeom>
          <a:noFill/>
        </p:spPr>
        <p:txBody>
          <a:bodyPr wrap="square" rtlCol="0">
            <a:spAutoFit/>
          </a:bodyPr>
          <a:lstStyle/>
          <a:p>
            <a:r>
              <a:rPr lang="it-IT" b="1" i="1" dirty="0"/>
              <a:t>Volete che facciamo un nostro disegno dell’adorazione dei pastori? </a:t>
            </a:r>
            <a:endParaRPr lang="it-IT" b="1" i="1" dirty="0" smtClean="0"/>
          </a:p>
          <a:p>
            <a:r>
              <a:rPr lang="it-IT" dirty="0" smtClean="0"/>
              <a:t>Il </a:t>
            </a:r>
            <a:r>
              <a:rPr lang="it-IT" dirty="0"/>
              <a:t>gruppo a cui si è aggiunta Arianna 5 anni e Adele di 4, accetta la sfida. L’insegnante attacca sul pavimento un grande foglio bianco, da una sola  matita e invita il gruppo a discutere insieme su cosa disegnare e come </a:t>
            </a:r>
            <a:r>
              <a:rPr lang="it-IT" dirty="0" smtClean="0"/>
              <a:t>disegnare.</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13" y="1733288"/>
            <a:ext cx="4032448" cy="302433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370" y="1556792"/>
            <a:ext cx="4248810" cy="3186608"/>
          </a:xfrm>
          <a:prstGeom prst="rect">
            <a:avLst/>
          </a:prstGeom>
        </p:spPr>
      </p:pic>
      <p:sp>
        <p:nvSpPr>
          <p:cNvPr id="7" name="Rectangle 4"/>
          <p:cNvSpPr>
            <a:spLocks noChangeArrowheads="1"/>
          </p:cNvSpPr>
          <p:nvPr/>
        </p:nvSpPr>
        <p:spPr bwMode="auto">
          <a:xfrm>
            <a:off x="459213" y="4787020"/>
            <a:ext cx="741170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it-IT" altLang="it-IT" sz="1400" b="1" dirty="0">
                <a:latin typeface="Calibri" pitchFamily="34" charset="0"/>
                <a:ea typeface="Calibri" pitchFamily="34" charset="0"/>
                <a:cs typeface="Times New Roman" pitchFamily="18" charset="0"/>
              </a:rPr>
              <a:t>Adele</a:t>
            </a:r>
            <a:r>
              <a:rPr lang="it-IT" altLang="it-IT" sz="1400" dirty="0">
                <a:latin typeface="Calibri" pitchFamily="34" charset="0"/>
                <a:ea typeface="Calibri" pitchFamily="34" charset="0"/>
                <a:cs typeface="Times New Roman" pitchFamily="18" charset="0"/>
              </a:rPr>
              <a:t>: </a:t>
            </a:r>
            <a:r>
              <a:rPr lang="it-IT" altLang="it-IT" sz="1400" dirty="0" smtClean="0">
                <a:latin typeface="Calibri" pitchFamily="34" charset="0"/>
                <a:ea typeface="Calibri" pitchFamily="34" charset="0"/>
                <a:cs typeface="Times New Roman" pitchFamily="18" charset="0"/>
              </a:rPr>
              <a:t>«</a:t>
            </a:r>
            <a:r>
              <a:rPr lang="it-IT" altLang="it-IT" sz="1400" i="1" dirty="0" smtClean="0">
                <a:latin typeface="Calibri" pitchFamily="34" charset="0"/>
                <a:ea typeface="Calibri" pitchFamily="34" charset="0"/>
                <a:cs typeface="Times New Roman" pitchFamily="18" charset="0"/>
              </a:rPr>
              <a:t>Bisogna </a:t>
            </a:r>
            <a:r>
              <a:rPr lang="it-IT" altLang="it-IT" sz="1400" i="1" dirty="0">
                <a:latin typeface="Calibri" pitchFamily="34" charset="0"/>
                <a:ea typeface="Calibri" pitchFamily="34" charset="0"/>
                <a:cs typeface="Times New Roman" pitchFamily="18" charset="0"/>
              </a:rPr>
              <a:t>fare un tetto a punta</a:t>
            </a:r>
            <a:r>
              <a:rPr lang="it-IT" altLang="it-IT" sz="1400" dirty="0" smtClean="0">
                <a:latin typeface="Calibri" pitchFamily="34" charset="0"/>
                <a:ea typeface="Calibri" pitchFamily="34" charset="0"/>
                <a:cs typeface="Times New Roman" pitchFamily="18" charset="0"/>
              </a:rPr>
              <a:t>.»</a:t>
            </a:r>
            <a:endParaRPr lang="it-IT" altLang="it-IT" sz="1400" dirty="0">
              <a:latin typeface="Arial" pitchFamily="34" charset="0"/>
              <a:cs typeface="Arial" pitchFamily="34" charset="0"/>
            </a:endParaRPr>
          </a:p>
          <a:p>
            <a:pPr lvl="0" eaLnBrk="0" fontAlgn="base" hangingPunct="0">
              <a:spcBef>
                <a:spcPct val="0"/>
              </a:spcBef>
              <a:spcAft>
                <a:spcPct val="0"/>
              </a:spcAft>
            </a:pPr>
            <a:r>
              <a:rPr lang="it-IT" altLang="it-IT" sz="1400" b="1" dirty="0" err="1">
                <a:latin typeface="Calibri" pitchFamily="34" charset="0"/>
                <a:ea typeface="Calibri" pitchFamily="34" charset="0"/>
                <a:cs typeface="Times New Roman" pitchFamily="18" charset="0"/>
              </a:rPr>
              <a:t>Youssra</a:t>
            </a:r>
            <a:r>
              <a:rPr lang="it-IT" altLang="it-IT" sz="1400" dirty="0">
                <a:latin typeface="Calibri" pitchFamily="34" charset="0"/>
                <a:ea typeface="Calibri" pitchFamily="34" charset="0"/>
                <a:cs typeface="Times New Roman" pitchFamily="18" charset="0"/>
              </a:rPr>
              <a:t>:</a:t>
            </a:r>
            <a:r>
              <a:rPr lang="it-IT" altLang="it-IT" sz="1400" i="1" dirty="0">
                <a:latin typeface="Calibri" pitchFamily="34" charset="0"/>
                <a:ea typeface="Calibri" pitchFamily="34" charset="0"/>
                <a:cs typeface="Times New Roman" pitchFamily="18" charset="0"/>
              </a:rPr>
              <a:t> </a:t>
            </a:r>
            <a:r>
              <a:rPr lang="it-IT" altLang="it-IT" sz="1400" i="1" dirty="0" smtClean="0">
                <a:latin typeface="Calibri" pitchFamily="34" charset="0"/>
                <a:ea typeface="Calibri" pitchFamily="34" charset="0"/>
                <a:cs typeface="Times New Roman" pitchFamily="18" charset="0"/>
              </a:rPr>
              <a:t>«Anche </a:t>
            </a:r>
            <a:r>
              <a:rPr lang="it-IT" altLang="it-IT" sz="1400" i="1" dirty="0">
                <a:latin typeface="Calibri" pitchFamily="34" charset="0"/>
                <a:ea typeface="Calibri" pitchFamily="34" charset="0"/>
                <a:cs typeface="Times New Roman" pitchFamily="18" charset="0"/>
              </a:rPr>
              <a:t>l’asinello</a:t>
            </a:r>
            <a:r>
              <a:rPr lang="it-IT" altLang="it-IT" sz="1400" i="1" dirty="0" smtClean="0">
                <a:latin typeface="Calibri" pitchFamily="34" charset="0"/>
                <a:ea typeface="Calibri" pitchFamily="34" charset="0"/>
                <a:cs typeface="Times New Roman" pitchFamily="18" charset="0"/>
              </a:rPr>
              <a:t>.»</a:t>
            </a:r>
            <a:endParaRPr lang="it-IT" altLang="it-IT" sz="1400" dirty="0">
              <a:latin typeface="Arial" pitchFamily="34" charset="0"/>
              <a:cs typeface="Arial" pitchFamily="34" charset="0"/>
            </a:endParaRPr>
          </a:p>
          <a:p>
            <a:pPr lvl="0" eaLnBrk="0" fontAlgn="base" hangingPunct="0">
              <a:spcBef>
                <a:spcPct val="0"/>
              </a:spcBef>
              <a:spcAft>
                <a:spcPct val="0"/>
              </a:spcAft>
            </a:pPr>
            <a:r>
              <a:rPr lang="it-IT" altLang="it-IT" sz="1400" b="1" i="1" dirty="0">
                <a:latin typeface="Calibri" pitchFamily="34" charset="0"/>
                <a:ea typeface="Calibri" pitchFamily="34" charset="0"/>
                <a:cs typeface="Times New Roman" pitchFamily="18" charset="0"/>
              </a:rPr>
              <a:t>Beatrice</a:t>
            </a:r>
            <a:r>
              <a:rPr lang="it-IT" altLang="it-IT" sz="1400" i="1" dirty="0">
                <a:latin typeface="Calibri" pitchFamily="34" charset="0"/>
                <a:ea typeface="Calibri" pitchFamily="34" charset="0"/>
                <a:cs typeface="Times New Roman" pitchFamily="18" charset="0"/>
              </a:rPr>
              <a:t>: </a:t>
            </a:r>
            <a:r>
              <a:rPr lang="it-IT" altLang="it-IT" sz="1400" i="1" dirty="0" smtClean="0">
                <a:latin typeface="Calibri" pitchFamily="34" charset="0"/>
                <a:ea typeface="Calibri" pitchFamily="34" charset="0"/>
                <a:cs typeface="Times New Roman" pitchFamily="18" charset="0"/>
              </a:rPr>
              <a:t>«</a:t>
            </a:r>
            <a:r>
              <a:rPr lang="it-IT" altLang="it-IT" sz="1400" i="1" dirty="0" smtClean="0">
                <a:latin typeface="Calibri" pitchFamily="34" charset="0"/>
                <a:ea typeface="Calibri" pitchFamily="34" charset="0"/>
                <a:cs typeface="Times New Roman" pitchFamily="18" charset="0"/>
              </a:rPr>
              <a:t>Io </a:t>
            </a:r>
            <a:r>
              <a:rPr lang="it-IT" altLang="it-IT" sz="1400" i="1" dirty="0">
                <a:latin typeface="Calibri" pitchFamily="34" charset="0"/>
                <a:ea typeface="Calibri" pitchFamily="34" charset="0"/>
                <a:cs typeface="Times New Roman" pitchFamily="18" charset="0"/>
              </a:rPr>
              <a:t>voglio fare la </a:t>
            </a:r>
            <a:r>
              <a:rPr lang="it-IT" altLang="it-IT" sz="1400" i="1" dirty="0" smtClean="0">
                <a:latin typeface="Calibri" pitchFamily="34" charset="0"/>
                <a:ea typeface="Calibri" pitchFamily="34" charset="0"/>
                <a:cs typeface="Times New Roman" pitchFamily="18" charset="0"/>
              </a:rPr>
              <a:t>casa</a:t>
            </a:r>
            <a:r>
              <a:rPr lang="it-IT" altLang="it-IT" sz="1400" i="1" dirty="0" smtClean="0">
                <a:latin typeface="Calibri" pitchFamily="34" charset="0"/>
                <a:ea typeface="Calibri" pitchFamily="34" charset="0"/>
                <a:cs typeface="Times New Roman" pitchFamily="18" charset="0"/>
              </a:rPr>
              <a:t>.»</a:t>
            </a:r>
            <a:endParaRPr lang="it-IT" altLang="it-IT" sz="1400" i="1"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Michael</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it-IT" altLang="it-IT" sz="1400" i="1" dirty="0" smtClean="0">
                <a:latin typeface="Calibri" pitchFamily="34" charset="0"/>
                <a:ea typeface="Calibri" pitchFamily="34" charset="0"/>
                <a:cs typeface="Times New Roman" pitchFamily="18" charset="0"/>
              </a:rPr>
              <a:t>«</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Non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è una casa ma una capanna</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Giulio</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finestre un po’ rotte</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Arianna</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«Io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non so come fare una capanna</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Adele</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«Io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che ho la matita comincio a fare il progetto…lasciatemi concentrare</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Youssra</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it-IT" altLang="it-IT" sz="14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Così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 fa il tetto…un punto, un punto e poi vai giù….la casa serve più grande</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Michael</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«Poi </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gli angeli…ma fuori della capanna perché volano</a:t>
            </a:r>
            <a:r>
              <a:rPr kumimoji="0" lang="it-IT" altLang="it-IT"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6226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8720" y="545045"/>
            <a:ext cx="4680520" cy="2862322"/>
          </a:xfrm>
          <a:prstGeom prst="rect">
            <a:avLst/>
          </a:prstGeom>
          <a:noFill/>
        </p:spPr>
        <p:txBody>
          <a:bodyPr wrap="square" rtlCol="0">
            <a:spAutoFit/>
          </a:bodyPr>
          <a:lstStyle/>
          <a:p>
            <a:r>
              <a:rPr lang="it-IT" dirty="0"/>
              <a:t>Osserviamo insieme il progetto i bambini lo illustrano a Luigi che il giorno prima era assente, e decidono come realizzarlo su una striscia di carta molto più lunga, che l’insegnante ha fissato  sul pavimento. I bambini si dispongono attorno alla </a:t>
            </a:r>
            <a:r>
              <a:rPr lang="it-IT" dirty="0" smtClean="0"/>
              <a:t>striscia.</a:t>
            </a:r>
            <a:endParaRPr lang="it-IT" dirty="0"/>
          </a:p>
          <a:p>
            <a:r>
              <a:rPr lang="it-IT" dirty="0" smtClean="0"/>
              <a:t>Decidono </a:t>
            </a:r>
            <a:r>
              <a:rPr lang="it-IT" dirty="0"/>
              <a:t>di disegnare la capanna a metà della striscia così che </a:t>
            </a:r>
            <a:r>
              <a:rPr lang="it-IT" i="1" dirty="0"/>
              <a:t>“i personaggi arrivano un po’ di qua e di là”. </a:t>
            </a:r>
            <a:r>
              <a:rPr lang="it-IT" dirty="0"/>
              <a:t>I bambini si organizzano il lavoro, decidono i personaggi che vogliono </a:t>
            </a:r>
            <a:r>
              <a:rPr lang="it-IT" dirty="0" smtClean="0"/>
              <a:t>disegnare.</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698" y="537734"/>
            <a:ext cx="3865166" cy="2898874"/>
          </a:xfrm>
          <a:prstGeom prst="rect">
            <a:avLst/>
          </a:prstGeom>
        </p:spPr>
      </p:pic>
      <p:pic>
        <p:nvPicPr>
          <p:cNvPr id="4" name="Immagine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976989"/>
            <a:ext cx="9144000" cy="1847433"/>
          </a:xfrm>
          <a:prstGeom prst="rect">
            <a:avLst/>
          </a:prstGeom>
        </p:spPr>
      </p:pic>
      <p:sp>
        <p:nvSpPr>
          <p:cNvPr id="6" name="CasellaDiTesto 5"/>
          <p:cNvSpPr txBox="1"/>
          <p:nvPr/>
        </p:nvSpPr>
        <p:spPr>
          <a:xfrm>
            <a:off x="158720" y="6082006"/>
            <a:ext cx="8491328" cy="646331"/>
          </a:xfrm>
          <a:prstGeom prst="rect">
            <a:avLst/>
          </a:prstGeom>
          <a:noFill/>
        </p:spPr>
        <p:txBody>
          <a:bodyPr wrap="square" rtlCol="0">
            <a:spAutoFit/>
          </a:bodyPr>
          <a:lstStyle/>
          <a:p>
            <a:r>
              <a:rPr lang="it-IT" dirty="0"/>
              <a:t>L</a:t>
            </a:r>
            <a:r>
              <a:rPr lang="it-IT" dirty="0" smtClean="0"/>
              <a:t>a striscia completata prende posto sulla parete della sezione...è il risultato del lavoro di gruppo e tutti ne sono soddisfatti.</a:t>
            </a:r>
            <a:endParaRPr lang="it-IT" dirty="0"/>
          </a:p>
        </p:txBody>
      </p:sp>
    </p:spTree>
    <p:extLst>
      <p:ext uri="{BB962C8B-B14F-4D97-AF65-F5344CB8AC3E}">
        <p14:creationId xmlns:p14="http://schemas.microsoft.com/office/powerpoint/2010/main" val="264221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851" y="2757659"/>
            <a:ext cx="6150511" cy="4100341"/>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7506">
            <a:off x="151774" y="568270"/>
            <a:ext cx="4755500" cy="3168352"/>
          </a:xfrm>
          <a:prstGeom prst="rect">
            <a:avLst/>
          </a:prstGeom>
        </p:spPr>
      </p:pic>
      <p:sp>
        <p:nvSpPr>
          <p:cNvPr id="5" name="CasellaDiTesto 4"/>
          <p:cNvSpPr txBox="1"/>
          <p:nvPr/>
        </p:nvSpPr>
        <p:spPr>
          <a:xfrm>
            <a:off x="5364088" y="787112"/>
            <a:ext cx="3292864" cy="646331"/>
          </a:xfrm>
          <a:prstGeom prst="rect">
            <a:avLst/>
          </a:prstGeom>
          <a:noFill/>
        </p:spPr>
        <p:txBody>
          <a:bodyPr wrap="square" rtlCol="0">
            <a:spAutoFit/>
          </a:bodyPr>
          <a:lstStyle/>
          <a:p>
            <a:r>
              <a:rPr lang="it-IT" dirty="0" smtClean="0"/>
              <a:t>Martedì 22 dicembre nel bosco incontriamo Babbo Natale</a:t>
            </a:r>
            <a:endParaRPr lang="it-IT" dirty="0"/>
          </a:p>
        </p:txBody>
      </p:sp>
    </p:spTree>
    <p:extLst>
      <p:ext uri="{BB962C8B-B14F-4D97-AF65-F5344CB8AC3E}">
        <p14:creationId xmlns:p14="http://schemas.microsoft.com/office/powerpoint/2010/main" val="133194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04664"/>
            <a:ext cx="4104456" cy="2736304"/>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493" y="3284984"/>
            <a:ext cx="4752528" cy="3168352"/>
          </a:xfrm>
          <a:prstGeom prst="rect">
            <a:avLst/>
          </a:prstGeom>
        </p:spPr>
      </p:pic>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14338" r="25493"/>
          <a:stretch/>
        </p:blipFill>
        <p:spPr>
          <a:xfrm>
            <a:off x="79268" y="122836"/>
            <a:ext cx="4348716" cy="4818332"/>
          </a:xfrm>
          <a:prstGeom prst="rect">
            <a:avLst/>
          </a:prstGeom>
        </p:spPr>
      </p:pic>
      <p:sp>
        <p:nvSpPr>
          <p:cNvPr id="5" name="CasellaDiTesto 4"/>
          <p:cNvSpPr txBox="1"/>
          <p:nvPr/>
        </p:nvSpPr>
        <p:spPr>
          <a:xfrm>
            <a:off x="323528" y="5373216"/>
            <a:ext cx="3528392" cy="646331"/>
          </a:xfrm>
          <a:prstGeom prst="rect">
            <a:avLst/>
          </a:prstGeom>
          <a:noFill/>
        </p:spPr>
        <p:txBody>
          <a:bodyPr wrap="square" rtlCol="0">
            <a:spAutoFit/>
          </a:bodyPr>
          <a:lstStyle/>
          <a:p>
            <a:r>
              <a:rPr lang="it-IT" dirty="0" smtClean="0"/>
              <a:t>Giochi e merenda con cioccolata calda e biscotti.</a:t>
            </a:r>
            <a:endParaRPr lang="it-IT" dirty="0"/>
          </a:p>
        </p:txBody>
      </p:sp>
    </p:spTree>
    <p:extLst>
      <p:ext uri="{BB962C8B-B14F-4D97-AF65-F5344CB8AC3E}">
        <p14:creationId xmlns:p14="http://schemas.microsoft.com/office/powerpoint/2010/main" val="382523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51520" y="1052735"/>
            <a:ext cx="3888432" cy="3693319"/>
          </a:xfrm>
          <a:prstGeom prst="rect">
            <a:avLst/>
          </a:prstGeom>
          <a:noFill/>
        </p:spPr>
        <p:txBody>
          <a:bodyPr wrap="square" rtlCol="0">
            <a:spAutoFit/>
          </a:bodyPr>
          <a:lstStyle/>
          <a:p>
            <a:r>
              <a:rPr lang="it-IT" dirty="0"/>
              <a:t>C'era una volta Iride, così si chiamava una balena molto particolare, </a:t>
            </a:r>
            <a:r>
              <a:rPr lang="it-IT" dirty="0" smtClean="0"/>
              <a:t>anzi un‘</a:t>
            </a:r>
            <a:r>
              <a:rPr lang="it-IT" dirty="0" err="1" smtClean="0"/>
              <a:t>Arcobalena</a:t>
            </a:r>
            <a:r>
              <a:rPr lang="it-IT" dirty="0"/>
              <a:t>; sì, perché Iride aveva sulla schiena sette striature, una per </a:t>
            </a:r>
            <a:r>
              <a:rPr lang="it-IT" dirty="0" smtClean="0"/>
              <a:t>ogni colore </a:t>
            </a:r>
            <a:r>
              <a:rPr lang="it-IT" dirty="0"/>
              <a:t>dell'arcobaleno. Era bella, elegante simpatica e generosa e le </a:t>
            </a:r>
            <a:r>
              <a:rPr lang="it-IT" dirty="0" smtClean="0"/>
              <a:t>piaceva tanto </a:t>
            </a:r>
            <a:r>
              <a:rPr lang="it-IT" dirty="0"/>
              <a:t>cantare. Purtroppo però aveva una voce gracchiante e stonata e tutti </a:t>
            </a:r>
            <a:r>
              <a:rPr lang="it-IT" dirty="0" smtClean="0"/>
              <a:t>i suoi </a:t>
            </a:r>
            <a:r>
              <a:rPr lang="it-IT" dirty="0"/>
              <a:t>amici, costretti a d ascoltarla, erano proprio stanchi di lei. Così, un </a:t>
            </a:r>
            <a:r>
              <a:rPr lang="it-IT" dirty="0" smtClean="0"/>
              <a:t>bel mattino </a:t>
            </a:r>
            <a:r>
              <a:rPr lang="it-IT" dirty="0"/>
              <a:t>Iride finalmente si decise, prese coraggio e partì per i sette </a:t>
            </a:r>
            <a:r>
              <a:rPr lang="it-IT" dirty="0" smtClean="0"/>
              <a:t>mari accompagnata </a:t>
            </a:r>
            <a:r>
              <a:rPr lang="it-IT" dirty="0"/>
              <a:t>dai suoi sette </a:t>
            </a:r>
            <a:r>
              <a:rPr lang="it-IT" dirty="0" smtClean="0"/>
              <a:t>colori…</a:t>
            </a:r>
            <a:endParaRPr lang="it-IT" i="1" dirty="0"/>
          </a:p>
        </p:txBody>
      </p:sp>
      <p:sp>
        <p:nvSpPr>
          <p:cNvPr id="2" name="CasellaDiTesto 1"/>
          <p:cNvSpPr txBox="1"/>
          <p:nvPr/>
        </p:nvSpPr>
        <p:spPr>
          <a:xfrm>
            <a:off x="755576" y="652625"/>
            <a:ext cx="2448272" cy="400110"/>
          </a:xfrm>
          <a:prstGeom prst="rect">
            <a:avLst/>
          </a:prstGeom>
          <a:noFill/>
        </p:spPr>
        <p:txBody>
          <a:bodyPr wrap="square" rtlCol="0">
            <a:spAutoFit/>
          </a:bodyPr>
          <a:lstStyle/>
          <a:p>
            <a:r>
              <a:rPr lang="it-IT" sz="2000" dirty="0" smtClean="0">
                <a:solidFill>
                  <a:schemeClr val="accent6">
                    <a:lumMod val="75000"/>
                  </a:schemeClr>
                </a:solidFill>
                <a:latin typeface="Comic Sans MS" panose="030F0702030302020204" pitchFamily="66" charset="0"/>
              </a:rPr>
              <a:t>L’</a:t>
            </a:r>
            <a:r>
              <a:rPr lang="it-IT" sz="2000" dirty="0" err="1">
                <a:solidFill>
                  <a:schemeClr val="accent6">
                    <a:lumMod val="75000"/>
                  </a:schemeClr>
                </a:solidFill>
                <a:latin typeface="Comic Sans MS" panose="030F0702030302020204" pitchFamily="66" charset="0"/>
              </a:rPr>
              <a:t>A</a:t>
            </a:r>
            <a:r>
              <a:rPr lang="it-IT" sz="2000" dirty="0" err="1" smtClean="0">
                <a:solidFill>
                  <a:schemeClr val="accent6">
                    <a:lumMod val="75000"/>
                  </a:schemeClr>
                </a:solidFill>
                <a:latin typeface="Comic Sans MS" panose="030F0702030302020204" pitchFamily="66" charset="0"/>
              </a:rPr>
              <a:t>rcobalena</a:t>
            </a:r>
            <a:endParaRPr lang="it-IT" sz="2000" dirty="0">
              <a:solidFill>
                <a:schemeClr val="accent6">
                  <a:lumMod val="75000"/>
                </a:schemeClr>
              </a:solidFill>
              <a:latin typeface="Comic Sans MS" panose="030F0702030302020204" pitchFamily="66" charset="0"/>
            </a:endParaRPr>
          </a:p>
        </p:txBody>
      </p:sp>
      <p:pic>
        <p:nvPicPr>
          <p:cNvPr id="3" name="Immagin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3486" t="2420" r="2150" b="5677"/>
          <a:stretch/>
        </p:blipFill>
        <p:spPr>
          <a:xfrm>
            <a:off x="4355976" y="1844824"/>
            <a:ext cx="4322619" cy="3157376"/>
          </a:xfrm>
          <a:prstGeom prst="rect">
            <a:avLst/>
          </a:prstGeom>
        </p:spPr>
      </p:pic>
      <p:sp>
        <p:nvSpPr>
          <p:cNvPr id="4" name="CasellaDiTesto 3"/>
          <p:cNvSpPr txBox="1"/>
          <p:nvPr/>
        </p:nvSpPr>
        <p:spPr>
          <a:xfrm>
            <a:off x="4355976" y="5445224"/>
            <a:ext cx="4322619" cy="923330"/>
          </a:xfrm>
          <a:prstGeom prst="rect">
            <a:avLst/>
          </a:prstGeom>
          <a:noFill/>
        </p:spPr>
        <p:txBody>
          <a:bodyPr wrap="square" rtlCol="0">
            <a:spAutoFit/>
          </a:bodyPr>
          <a:lstStyle/>
          <a:p>
            <a:pPr algn="ctr"/>
            <a:r>
              <a:rPr lang="it-IT" dirty="0" smtClean="0"/>
              <a:t>Il calendario dell’Avvento… </a:t>
            </a:r>
          </a:p>
          <a:p>
            <a:pPr algn="ctr"/>
            <a:r>
              <a:rPr lang="it-IT" dirty="0" smtClean="0"/>
              <a:t>ogni giorno attacchiamo un bollino e contiamo quanti giorni mancano a Natale.</a:t>
            </a:r>
            <a:endParaRPr lang="it-IT" dirty="0"/>
          </a:p>
        </p:txBody>
      </p:sp>
    </p:spTree>
    <p:extLst>
      <p:ext uri="{BB962C8B-B14F-4D97-AF65-F5344CB8AC3E}">
        <p14:creationId xmlns:p14="http://schemas.microsoft.com/office/powerpoint/2010/main" val="1125334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899592" y="836712"/>
            <a:ext cx="7200800" cy="4093172"/>
          </a:xfrm>
          <a:prstGeom prst="rect">
            <a:avLst/>
          </a:prstGeom>
          <a:solidFill>
            <a:schemeClr val="bg1">
              <a:alpha val="5000"/>
            </a:schemeClr>
          </a:solidFill>
          <a:effectLst>
            <a:glow rad="1193800">
              <a:schemeClr val="bg1">
                <a:alpha val="70000"/>
              </a:schemeClr>
            </a:glow>
          </a:effectLst>
        </p:spPr>
        <p:txBody>
          <a:bodyPr wrap="square" rtlCol="0">
            <a:spAutoFit/>
          </a:bodyPr>
          <a:lstStyle/>
          <a:p>
            <a:pPr algn="just">
              <a:lnSpc>
                <a:spcPct val="115000"/>
              </a:lnSpc>
              <a:spcAft>
                <a:spcPts val="1000"/>
              </a:spcAft>
            </a:pPr>
            <a:r>
              <a:rPr lang="it-IT" sz="2000" dirty="0">
                <a:ea typeface="Calibri"/>
                <a:cs typeface="Times New Roman"/>
              </a:rPr>
              <a:t>Quest’anno dato che non ci è stato possibile, a causa del COVID, preparare il lavoretto di Natale, abbiamo avuto più tempo da dedicare al progetto </a:t>
            </a:r>
            <a:r>
              <a:rPr lang="it-IT" sz="2000" dirty="0" smtClean="0">
                <a:ea typeface="Calibri"/>
                <a:cs typeface="Times New Roman"/>
              </a:rPr>
              <a:t>Natale</a:t>
            </a:r>
            <a:r>
              <a:rPr lang="it-IT" sz="2000" dirty="0">
                <a:ea typeface="Calibri"/>
                <a:cs typeface="Times New Roman"/>
              </a:rPr>
              <a:t>, alle decorazioni</a:t>
            </a:r>
            <a:r>
              <a:rPr lang="it-IT" sz="2000" dirty="0" smtClean="0">
                <a:ea typeface="Calibri"/>
                <a:cs typeface="Times New Roman"/>
              </a:rPr>
              <a:t>. In diverse vetrine del paese abbiamo affisso alcuni cartelloni, per condividere con le famiglie e l’intera popolazione i pensieri e gli sguardi dei bambini. </a:t>
            </a:r>
          </a:p>
          <a:p>
            <a:pPr algn="just">
              <a:lnSpc>
                <a:spcPct val="115000"/>
              </a:lnSpc>
              <a:spcAft>
                <a:spcPts val="1000"/>
              </a:spcAft>
            </a:pPr>
            <a:r>
              <a:rPr lang="it-IT" sz="2000" dirty="0" smtClean="0">
                <a:ea typeface="Calibri"/>
                <a:cs typeface="Times New Roman"/>
              </a:rPr>
              <a:t> </a:t>
            </a:r>
            <a:r>
              <a:rPr lang="it-IT" sz="2000" dirty="0">
                <a:ea typeface="Calibri"/>
                <a:cs typeface="Times New Roman"/>
              </a:rPr>
              <a:t>I bambini hanno lavorato in piccoli gruppi al pomeriggio per realizzare il Presepe allestito all’esterno con molta tranquillità. Il gruppo dei piccoli ha scoperto il colore sperimentando diverse tecniche, lavorando in gruppo. L’uscita di </a:t>
            </a:r>
            <a:r>
              <a:rPr lang="it-IT" sz="2000" dirty="0" smtClean="0">
                <a:ea typeface="Calibri"/>
                <a:cs typeface="Times New Roman"/>
              </a:rPr>
              <a:t>martedì </a:t>
            </a:r>
            <a:r>
              <a:rPr lang="it-IT" sz="2000" dirty="0">
                <a:ea typeface="Calibri"/>
                <a:cs typeface="Times New Roman"/>
              </a:rPr>
              <a:t>22 dicembre, è stata emozionante e suggestiva, </a:t>
            </a:r>
            <a:r>
              <a:rPr lang="it-IT" sz="2000" dirty="0" smtClean="0">
                <a:ea typeface="Calibri"/>
                <a:cs typeface="Times New Roman"/>
              </a:rPr>
              <a:t>Babbo Natale ci ha fatto proprio una bella sorpresa!</a:t>
            </a:r>
            <a:endParaRPr lang="it-IT" sz="2000" dirty="0">
              <a:ea typeface="Calibri"/>
              <a:cs typeface="Times New Roman"/>
            </a:endParaRPr>
          </a:p>
        </p:txBody>
      </p:sp>
    </p:spTree>
    <p:extLst>
      <p:ext uri="{BB962C8B-B14F-4D97-AF65-F5344CB8AC3E}">
        <p14:creationId xmlns:p14="http://schemas.microsoft.com/office/powerpoint/2010/main" val="108848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8450" y="980728"/>
            <a:ext cx="3852428" cy="369332"/>
          </a:xfrm>
          <a:prstGeom prst="rect">
            <a:avLst/>
          </a:prstGeom>
          <a:noFill/>
        </p:spPr>
        <p:txBody>
          <a:bodyPr wrap="square" rtlCol="0">
            <a:spAutoFit/>
          </a:bodyPr>
          <a:lstStyle/>
          <a:p>
            <a:r>
              <a:rPr lang="it-IT" dirty="0" smtClean="0"/>
              <a:t>Disegna un momento del racconto</a:t>
            </a:r>
            <a:endParaRPr lang="it-IT" i="1" dirty="0"/>
          </a:p>
        </p:txBody>
      </p:sp>
      <p:sp>
        <p:nvSpPr>
          <p:cNvPr id="7" name="CasellaDiTesto 6"/>
          <p:cNvSpPr txBox="1"/>
          <p:nvPr/>
        </p:nvSpPr>
        <p:spPr>
          <a:xfrm>
            <a:off x="107504" y="6133946"/>
            <a:ext cx="6696744" cy="369332"/>
          </a:xfrm>
          <a:prstGeom prst="rect">
            <a:avLst/>
          </a:prstGeom>
          <a:noFill/>
        </p:spPr>
        <p:txBody>
          <a:bodyPr wrap="square" rtlCol="0">
            <a:spAutoFit/>
          </a:bodyPr>
          <a:lstStyle/>
          <a:p>
            <a:r>
              <a:rPr lang="it-IT" dirty="0" smtClean="0"/>
              <a:t>Disegna in sequenza gli amici incontrati da Iride.</a:t>
            </a:r>
            <a:endParaRPr lang="it-IT" i="1" dirty="0"/>
          </a:p>
        </p:txBody>
      </p:sp>
      <p:pic>
        <p:nvPicPr>
          <p:cNvPr id="2" name="Immagin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4704" r="1899" b="4198"/>
          <a:stretch/>
        </p:blipFill>
        <p:spPr>
          <a:xfrm>
            <a:off x="4320878" y="471055"/>
            <a:ext cx="4356484" cy="3034146"/>
          </a:xfrm>
          <a:prstGeom prst="rect">
            <a:avLst/>
          </a:prstGeom>
        </p:spPr>
      </p:pic>
      <p:pic>
        <p:nvPicPr>
          <p:cNvPr id="3" name="Immagine 2"/>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675" t="46122" b="26939"/>
          <a:stretch/>
        </p:blipFill>
        <p:spPr>
          <a:xfrm>
            <a:off x="144124" y="4077072"/>
            <a:ext cx="8892372" cy="1827248"/>
          </a:xfrm>
          <a:prstGeom prst="rect">
            <a:avLst/>
          </a:prstGeom>
        </p:spPr>
      </p:pic>
    </p:spTree>
    <p:extLst>
      <p:ext uri="{BB962C8B-B14F-4D97-AF65-F5344CB8AC3E}">
        <p14:creationId xmlns:p14="http://schemas.microsoft.com/office/powerpoint/2010/main" val="392547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0653" y="260648"/>
            <a:ext cx="4464496" cy="3170099"/>
          </a:xfrm>
          <a:prstGeom prst="rect">
            <a:avLst/>
          </a:prstGeom>
          <a:noFill/>
        </p:spPr>
        <p:txBody>
          <a:bodyPr wrap="square" rtlCol="0">
            <a:spAutoFit/>
          </a:bodyPr>
          <a:lstStyle/>
          <a:p>
            <a:r>
              <a:rPr lang="it-IT" sz="2000" dirty="0">
                <a:solidFill>
                  <a:srgbClr val="FF0000"/>
                </a:solidFill>
              </a:rPr>
              <a:t>COSA A NATALE CI FA CONTENTI</a:t>
            </a:r>
            <a:r>
              <a:rPr lang="it-IT" sz="2000" dirty="0" smtClean="0">
                <a:solidFill>
                  <a:srgbClr val="FF0000"/>
                </a:solidFill>
              </a:rPr>
              <a:t>?</a:t>
            </a:r>
          </a:p>
          <a:p>
            <a:endParaRPr lang="it-IT" dirty="0"/>
          </a:p>
          <a:p>
            <a:r>
              <a:rPr lang="it-IT" dirty="0" smtClean="0"/>
              <a:t>Adele</a:t>
            </a:r>
            <a:r>
              <a:rPr lang="it-IT" dirty="0"/>
              <a:t>: </a:t>
            </a:r>
            <a:r>
              <a:rPr lang="it-IT" i="1" dirty="0"/>
              <a:t>“Che ci sono  i fiocchi di neve.”</a:t>
            </a:r>
            <a:endParaRPr lang="it-IT" dirty="0"/>
          </a:p>
          <a:p>
            <a:r>
              <a:rPr lang="it-IT" dirty="0" err="1" smtClean="0"/>
              <a:t>Youssra</a:t>
            </a:r>
            <a:r>
              <a:rPr lang="it-IT" dirty="0"/>
              <a:t>: </a:t>
            </a:r>
            <a:r>
              <a:rPr lang="it-IT" i="1" dirty="0"/>
              <a:t>“Perché facciamo festa.”</a:t>
            </a:r>
            <a:endParaRPr lang="it-IT" dirty="0"/>
          </a:p>
          <a:p>
            <a:r>
              <a:rPr lang="it-IT" dirty="0"/>
              <a:t>Luigi: </a:t>
            </a:r>
            <a:r>
              <a:rPr lang="it-IT" i="1" dirty="0"/>
              <a:t>“Perché Babbo Natale porta i regali.”</a:t>
            </a:r>
            <a:endParaRPr lang="it-IT" dirty="0"/>
          </a:p>
          <a:p>
            <a:r>
              <a:rPr lang="it-IT" dirty="0"/>
              <a:t>Michael: </a:t>
            </a:r>
            <a:r>
              <a:rPr lang="it-IT" i="1" dirty="0"/>
              <a:t>“Perché sto a casa tanti giorni dall’asilo perché cosi gioco con il mio fratellino e se c’è anche mio cugino.”</a:t>
            </a:r>
            <a:endParaRPr lang="it-IT" dirty="0"/>
          </a:p>
          <a:p>
            <a:r>
              <a:rPr lang="it-IT" dirty="0" smtClean="0"/>
              <a:t>Rocco</a:t>
            </a:r>
            <a:r>
              <a:rPr lang="it-IT" dirty="0"/>
              <a:t>: </a:t>
            </a:r>
            <a:r>
              <a:rPr lang="it-IT" i="1" dirty="0"/>
              <a:t>“Fare i pupazzi di neve in giardino a casa.”</a:t>
            </a:r>
            <a:endParaRPr lang="it-IT" dirty="0"/>
          </a:p>
          <a:p>
            <a:endParaRPr lang="it-IT" dirty="0" smtClean="0"/>
          </a:p>
        </p:txBody>
      </p:sp>
      <p:pic>
        <p:nvPicPr>
          <p:cNvPr id="6" name="Immagin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3375" b="10282"/>
          <a:stretch/>
        </p:blipFill>
        <p:spPr>
          <a:xfrm>
            <a:off x="4563026" y="332656"/>
            <a:ext cx="4447370" cy="3097104"/>
          </a:xfrm>
          <a:prstGeom prst="rect">
            <a:avLst/>
          </a:prstGeom>
        </p:spPr>
      </p:pic>
      <p:sp>
        <p:nvSpPr>
          <p:cNvPr id="7" name="CasellaDiTesto 6"/>
          <p:cNvSpPr txBox="1"/>
          <p:nvPr/>
        </p:nvSpPr>
        <p:spPr>
          <a:xfrm>
            <a:off x="971600" y="3429000"/>
            <a:ext cx="7437093" cy="4031873"/>
          </a:xfrm>
          <a:prstGeom prst="rect">
            <a:avLst/>
          </a:prstGeom>
          <a:noFill/>
        </p:spPr>
        <p:txBody>
          <a:bodyPr wrap="square" rtlCol="0">
            <a:spAutoFit/>
          </a:bodyPr>
          <a:lstStyle/>
          <a:p>
            <a:endParaRPr lang="it-IT" sz="2000" dirty="0" smtClean="0">
              <a:solidFill>
                <a:srgbClr val="FF0000"/>
              </a:solidFill>
            </a:endParaRPr>
          </a:p>
          <a:p>
            <a:r>
              <a:rPr lang="it-IT" sz="2000" dirty="0" smtClean="0">
                <a:solidFill>
                  <a:srgbClr val="FF0000"/>
                </a:solidFill>
              </a:rPr>
              <a:t>COME IRIDE ANCHE NOI POSSIAMO FARE FELICI CHI INCONTRIAMO.</a:t>
            </a:r>
          </a:p>
          <a:p>
            <a:endParaRPr lang="it-IT" dirty="0"/>
          </a:p>
          <a:p>
            <a:r>
              <a:rPr lang="it-IT" dirty="0"/>
              <a:t>Beatrice: </a:t>
            </a:r>
            <a:r>
              <a:rPr lang="it-IT" i="1" dirty="0"/>
              <a:t>“ Su in soffitta ho un’aspirapolvere finto e lo regalo alla mamma.”</a:t>
            </a:r>
            <a:endParaRPr lang="it-IT" dirty="0"/>
          </a:p>
          <a:p>
            <a:r>
              <a:rPr lang="it-IT" dirty="0" err="1"/>
              <a:t>Youssra</a:t>
            </a:r>
            <a:r>
              <a:rPr lang="it-IT" dirty="0"/>
              <a:t>: “</a:t>
            </a:r>
            <a:r>
              <a:rPr lang="it-IT" i="1" dirty="0"/>
              <a:t>Quando Babbo Natale lascia un gioco, mio fratello piange…io gli do il mio gioco.”</a:t>
            </a:r>
            <a:endParaRPr lang="it-IT" dirty="0"/>
          </a:p>
          <a:p>
            <a:r>
              <a:rPr lang="it-IT" dirty="0"/>
              <a:t>Luigi: </a:t>
            </a:r>
            <a:r>
              <a:rPr lang="it-IT" i="1" dirty="0"/>
              <a:t>“Se lascio andare in mansarda con me, i miei fratelli insieme alla mamma e al papà, sono felici.”</a:t>
            </a:r>
            <a:endParaRPr lang="it-IT" dirty="0"/>
          </a:p>
          <a:p>
            <a:r>
              <a:rPr lang="it-IT" dirty="0"/>
              <a:t>Michael: </a:t>
            </a:r>
            <a:r>
              <a:rPr lang="it-IT" i="1" dirty="0"/>
              <a:t>“Mio fratello se è da solo piange, è contento quando ci sono io. Gli do anche il mio cuore e sto con lui.”</a:t>
            </a:r>
            <a:endParaRPr lang="it-IT" dirty="0"/>
          </a:p>
          <a:p>
            <a:r>
              <a:rPr lang="it-IT" dirty="0"/>
              <a:t>Adele: “</a:t>
            </a:r>
            <a:r>
              <a:rPr lang="it-IT" i="1" dirty="0"/>
              <a:t>Mia mamma è felice quando le faccio un disegno.”</a:t>
            </a:r>
            <a:endParaRPr lang="it-IT" dirty="0"/>
          </a:p>
          <a:p>
            <a:r>
              <a:rPr lang="it-IT" dirty="0"/>
              <a:t> </a:t>
            </a:r>
          </a:p>
          <a:p>
            <a:r>
              <a:rPr lang="it-IT" dirty="0"/>
              <a:t> </a:t>
            </a:r>
          </a:p>
          <a:p>
            <a:r>
              <a:rPr lang="it-IT" dirty="0"/>
              <a:t> </a:t>
            </a:r>
          </a:p>
        </p:txBody>
      </p:sp>
    </p:spTree>
    <p:extLst>
      <p:ext uri="{BB962C8B-B14F-4D97-AF65-F5344CB8AC3E}">
        <p14:creationId xmlns:p14="http://schemas.microsoft.com/office/powerpoint/2010/main" val="227877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955" y="1268760"/>
            <a:ext cx="3744416" cy="4801314"/>
          </a:xfrm>
          <a:prstGeom prst="rect">
            <a:avLst/>
          </a:prstGeom>
          <a:noFill/>
        </p:spPr>
        <p:txBody>
          <a:bodyPr wrap="square" rtlCol="0">
            <a:spAutoFit/>
          </a:bodyPr>
          <a:lstStyle/>
          <a:p>
            <a:r>
              <a:rPr lang="it-IT" i="1" dirty="0"/>
              <a:t>Ecco i sogni dei bambini</a:t>
            </a:r>
            <a:br>
              <a:rPr lang="it-IT" i="1" dirty="0"/>
            </a:br>
            <a:r>
              <a:rPr lang="it-IT" i="1" dirty="0"/>
              <a:t>sono grandi e son piccini,</a:t>
            </a:r>
            <a:br>
              <a:rPr lang="it-IT" i="1" dirty="0"/>
            </a:br>
            <a:r>
              <a:rPr lang="it-IT" i="1" dirty="0"/>
              <a:t>come fiori delicati</a:t>
            </a:r>
            <a:br>
              <a:rPr lang="it-IT" i="1" dirty="0"/>
            </a:br>
            <a:r>
              <a:rPr lang="it-IT" i="1" dirty="0"/>
              <a:t>nella notte son sbocciati</a:t>
            </a:r>
            <a:br>
              <a:rPr lang="it-IT" i="1" dirty="0"/>
            </a:br>
            <a:r>
              <a:rPr lang="it-IT" i="1" dirty="0"/>
              <a:t/>
            </a:r>
            <a:br>
              <a:rPr lang="it-IT" i="1" dirty="0"/>
            </a:br>
            <a:r>
              <a:rPr lang="it-IT" i="1" dirty="0"/>
              <a:t>Ogni sogno è poi svanito</a:t>
            </a:r>
            <a:br>
              <a:rPr lang="it-IT" i="1" dirty="0"/>
            </a:br>
            <a:r>
              <a:rPr lang="it-IT" i="1" dirty="0"/>
              <a:t>ed il fiore è appassito</a:t>
            </a:r>
            <a:br>
              <a:rPr lang="it-IT" i="1" dirty="0"/>
            </a:br>
            <a:r>
              <a:rPr lang="it-IT" i="1" dirty="0"/>
              <a:t>proprio come la stellina</a:t>
            </a:r>
            <a:br>
              <a:rPr lang="it-IT" i="1" dirty="0"/>
            </a:br>
            <a:r>
              <a:rPr lang="it-IT" i="1" dirty="0"/>
              <a:t>che è sparita stamattina!</a:t>
            </a:r>
            <a:br>
              <a:rPr lang="it-IT" i="1" dirty="0"/>
            </a:br>
            <a:r>
              <a:rPr lang="it-IT" i="1" dirty="0"/>
              <a:t/>
            </a:r>
            <a:br>
              <a:rPr lang="it-IT" i="1" dirty="0"/>
            </a:br>
            <a:r>
              <a:rPr lang="it-IT" i="1" dirty="0"/>
              <a:t>Ora, i sogni, dove vanno?</a:t>
            </a:r>
            <a:br>
              <a:rPr lang="it-IT" i="1" dirty="0"/>
            </a:br>
            <a:r>
              <a:rPr lang="it-IT" i="1" dirty="0"/>
              <a:t>Ogni giorno svaniranno?</a:t>
            </a:r>
            <a:br>
              <a:rPr lang="it-IT" i="1" dirty="0"/>
            </a:br>
            <a:r>
              <a:rPr lang="it-IT" i="1" dirty="0"/>
              <a:t>C’è però durante l’anno,</a:t>
            </a:r>
            <a:br>
              <a:rPr lang="it-IT" i="1" dirty="0"/>
            </a:br>
            <a:r>
              <a:rPr lang="it-IT" i="1" dirty="0"/>
              <a:t>come tutti certo sanno,</a:t>
            </a:r>
            <a:br>
              <a:rPr lang="it-IT" i="1" dirty="0"/>
            </a:br>
            <a:r>
              <a:rPr lang="it-IT" i="1" dirty="0"/>
              <a:t>una notte assai speciale:</a:t>
            </a:r>
            <a:br>
              <a:rPr lang="it-IT" i="1" dirty="0"/>
            </a:br>
            <a:r>
              <a:rPr lang="it-IT" i="1" dirty="0"/>
              <a:t>è la notte di Natale!</a:t>
            </a:r>
            <a:br>
              <a:rPr lang="it-IT" i="1" dirty="0"/>
            </a:br>
            <a:endParaRPr lang="it-IT" i="1" dirty="0"/>
          </a:p>
        </p:txBody>
      </p:sp>
      <p:sp>
        <p:nvSpPr>
          <p:cNvPr id="2" name="CasellaDiTesto 1"/>
          <p:cNvSpPr txBox="1"/>
          <p:nvPr/>
        </p:nvSpPr>
        <p:spPr>
          <a:xfrm>
            <a:off x="2843808" y="0"/>
            <a:ext cx="2952328" cy="646331"/>
          </a:xfrm>
          <a:prstGeom prst="rect">
            <a:avLst/>
          </a:prstGeom>
          <a:noFill/>
        </p:spPr>
        <p:txBody>
          <a:bodyPr wrap="square" rtlCol="0">
            <a:spAutoFit/>
          </a:bodyPr>
          <a:lstStyle/>
          <a:p>
            <a:r>
              <a:rPr lang="it-IT" sz="3600" dirty="0" smtClean="0">
                <a:solidFill>
                  <a:srgbClr val="FF0000"/>
                </a:solidFill>
                <a:latin typeface="AR BLANCA" panose="02000000000000000000" pitchFamily="2" charset="0"/>
              </a:rPr>
              <a:t>SOGNO DI….</a:t>
            </a:r>
            <a:endParaRPr lang="it-IT" sz="3600" dirty="0">
              <a:solidFill>
                <a:srgbClr val="FF0000"/>
              </a:solidFill>
              <a:latin typeface="AR BLANCA" panose="02000000000000000000" pitchFamily="2"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47369"/>
            <a:ext cx="4032448" cy="5376598"/>
          </a:xfrm>
          <a:prstGeom prst="rect">
            <a:avLst/>
          </a:prstGeom>
        </p:spPr>
      </p:pic>
      <p:sp>
        <p:nvSpPr>
          <p:cNvPr id="5" name="CasellaDiTesto 4"/>
          <p:cNvSpPr txBox="1"/>
          <p:nvPr/>
        </p:nvSpPr>
        <p:spPr>
          <a:xfrm>
            <a:off x="5940152" y="495168"/>
            <a:ext cx="2880320" cy="369332"/>
          </a:xfrm>
          <a:prstGeom prst="rect">
            <a:avLst/>
          </a:prstGeom>
          <a:noFill/>
        </p:spPr>
        <p:txBody>
          <a:bodyPr wrap="square" rtlCol="0">
            <a:spAutoFit/>
          </a:bodyPr>
          <a:lstStyle/>
          <a:p>
            <a:r>
              <a:rPr lang="it-IT" dirty="0" smtClean="0"/>
              <a:t>…..</a:t>
            </a:r>
            <a:r>
              <a:rPr lang="it-IT" i="1" dirty="0" smtClean="0"/>
              <a:t>andare sulla luna…</a:t>
            </a:r>
            <a:endParaRPr lang="it-IT" i="1" dirty="0"/>
          </a:p>
        </p:txBody>
      </p:sp>
      <p:sp>
        <p:nvSpPr>
          <p:cNvPr id="6" name="CasellaDiTesto 5"/>
          <p:cNvSpPr txBox="1"/>
          <p:nvPr/>
        </p:nvSpPr>
        <p:spPr>
          <a:xfrm>
            <a:off x="2267744" y="6372036"/>
            <a:ext cx="6840760" cy="369332"/>
          </a:xfrm>
          <a:prstGeom prst="rect">
            <a:avLst/>
          </a:prstGeom>
          <a:noFill/>
        </p:spPr>
        <p:txBody>
          <a:bodyPr wrap="square" rtlCol="0">
            <a:spAutoFit/>
          </a:bodyPr>
          <a:lstStyle/>
          <a:p>
            <a:r>
              <a:rPr lang="it-IT" dirty="0" smtClean="0"/>
              <a:t>I bambini disegnano i loro desideri con i quali addobbiamo l’albero</a:t>
            </a:r>
            <a:endParaRPr lang="it-IT" dirty="0"/>
          </a:p>
        </p:txBody>
      </p:sp>
    </p:spTree>
    <p:extLst>
      <p:ext uri="{BB962C8B-B14F-4D97-AF65-F5344CB8AC3E}">
        <p14:creationId xmlns:p14="http://schemas.microsoft.com/office/powerpoint/2010/main" val="277314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1666" y="250066"/>
            <a:ext cx="4536504" cy="2246769"/>
          </a:xfrm>
          <a:prstGeom prst="rect">
            <a:avLst/>
          </a:prstGeom>
          <a:noFill/>
        </p:spPr>
        <p:txBody>
          <a:bodyPr wrap="square" rtlCol="0">
            <a:spAutoFit/>
          </a:bodyPr>
          <a:lstStyle/>
          <a:p>
            <a:pPr algn="ctr"/>
            <a:r>
              <a:rPr lang="it-IT" sz="3200" dirty="0" smtClean="0">
                <a:solidFill>
                  <a:schemeClr val="accent1">
                    <a:lumMod val="40000"/>
                    <a:lumOff val="60000"/>
                  </a:schemeClr>
                </a:solidFill>
                <a:latin typeface="AR BLANCA" panose="02000000000000000000" pitchFamily="2" charset="0"/>
              </a:rPr>
              <a:t>NEVICA</a:t>
            </a:r>
          </a:p>
          <a:p>
            <a:r>
              <a:rPr lang="it-IT" dirty="0" smtClean="0"/>
              <a:t>Chiediamo ai bambini di esprimere le proprie idee riguardo alla neve, da dove arriva, perché…</a:t>
            </a:r>
          </a:p>
          <a:p>
            <a:r>
              <a:rPr lang="it-IT" dirty="0" smtClean="0"/>
              <a:t>Poi la osserviamo, la descriviamo, facciamo ipotesi… in quanto tempo si scioglie?</a:t>
            </a:r>
            <a:endParaRPr lang="it-IT" dirty="0"/>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448" y="404664"/>
            <a:ext cx="3048000" cy="2286000"/>
          </a:xfrm>
          <a:prstGeom prst="rect">
            <a:avLst/>
          </a:prstGeom>
        </p:spPr>
      </p:pic>
      <p:pic>
        <p:nvPicPr>
          <p:cNvPr id="8" name="Immagin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564" t="4674" b="4622"/>
          <a:stretch/>
        </p:blipFill>
        <p:spPr>
          <a:xfrm>
            <a:off x="107504" y="3112427"/>
            <a:ext cx="2880000" cy="2031626"/>
          </a:xfrm>
          <a:prstGeom prst="rect">
            <a:avLst/>
          </a:prstGeom>
        </p:spPr>
      </p:pic>
      <p:pic>
        <p:nvPicPr>
          <p:cNvPr id="9" name="Immagine 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r="3160" b="5493"/>
          <a:stretch/>
        </p:blipFill>
        <p:spPr>
          <a:xfrm>
            <a:off x="3132160" y="3068960"/>
            <a:ext cx="2880000" cy="2107962"/>
          </a:xfrm>
          <a:prstGeom prst="rect">
            <a:avLst/>
          </a:prstGeom>
        </p:spPr>
      </p:pic>
      <p:pic>
        <p:nvPicPr>
          <p:cNvPr id="10" name="Immagine 9"/>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5044"/>
          <a:stretch/>
        </p:blipFill>
        <p:spPr>
          <a:xfrm>
            <a:off x="6156496" y="3078742"/>
            <a:ext cx="2880000" cy="2051036"/>
          </a:xfrm>
          <a:prstGeom prst="rect">
            <a:avLst/>
          </a:prstGeom>
        </p:spPr>
      </p:pic>
      <p:sp>
        <p:nvSpPr>
          <p:cNvPr id="11" name="CasellaDiTesto 10"/>
          <p:cNvSpPr txBox="1"/>
          <p:nvPr/>
        </p:nvSpPr>
        <p:spPr>
          <a:xfrm>
            <a:off x="291666" y="5301208"/>
            <a:ext cx="8852334" cy="1754326"/>
          </a:xfrm>
          <a:prstGeom prst="rect">
            <a:avLst/>
          </a:prstGeom>
          <a:noFill/>
        </p:spPr>
        <p:txBody>
          <a:bodyPr wrap="square" rtlCol="0">
            <a:spAutoFit/>
          </a:bodyPr>
          <a:lstStyle/>
          <a:p>
            <a:r>
              <a:rPr lang="it-IT" b="1" dirty="0"/>
              <a:t>Michael</a:t>
            </a:r>
            <a:r>
              <a:rPr lang="it-IT" dirty="0"/>
              <a:t>: </a:t>
            </a:r>
            <a:r>
              <a:rPr lang="it-IT" i="1" dirty="0"/>
              <a:t>“Arriva dalla luna perché è in alto, quando è estate la neve dorme</a:t>
            </a:r>
            <a:r>
              <a:rPr lang="it-IT" i="1" dirty="0" smtClean="0"/>
              <a:t>.”</a:t>
            </a:r>
          </a:p>
          <a:p>
            <a:r>
              <a:rPr lang="it-IT" b="1" dirty="0"/>
              <a:t>Luigi:</a:t>
            </a:r>
            <a:r>
              <a:rPr lang="it-IT" i="1" dirty="0"/>
              <a:t> “La fanno gli angeli…la fanno cadere giù tirando giù con le mani. La neve è un cerchietto che spuntano le righe: un fiocco.”</a:t>
            </a:r>
            <a:endParaRPr lang="it-IT" dirty="0"/>
          </a:p>
          <a:p>
            <a:r>
              <a:rPr lang="it-IT" b="1" dirty="0"/>
              <a:t>Arianna:</a:t>
            </a:r>
            <a:r>
              <a:rPr lang="it-IT" i="1" dirty="0"/>
              <a:t> “Il vento la fa diventare fiocchi che poi cadono giù. Quando cade giù si può fare un pupazzo.”</a:t>
            </a:r>
            <a:endParaRPr lang="it-IT" dirty="0"/>
          </a:p>
          <a:p>
            <a:endParaRPr lang="it-IT" dirty="0"/>
          </a:p>
        </p:txBody>
      </p:sp>
    </p:spTree>
    <p:extLst>
      <p:ext uri="{BB962C8B-B14F-4D97-AF65-F5344CB8AC3E}">
        <p14:creationId xmlns:p14="http://schemas.microsoft.com/office/powerpoint/2010/main" val="48332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5362" y="852753"/>
            <a:ext cx="3824590" cy="2585323"/>
          </a:xfrm>
          <a:prstGeom prst="rect">
            <a:avLst/>
          </a:prstGeom>
          <a:noFill/>
        </p:spPr>
        <p:txBody>
          <a:bodyPr wrap="square" rtlCol="0">
            <a:spAutoFit/>
          </a:bodyPr>
          <a:lstStyle/>
          <a:p>
            <a:r>
              <a:rPr lang="it-IT" dirty="0" smtClean="0"/>
              <a:t>…il </a:t>
            </a:r>
            <a:r>
              <a:rPr lang="it-IT" dirty="0"/>
              <a:t>suo viaggio era appena iniziato, quando incontrò un minuscolo, </a:t>
            </a:r>
            <a:r>
              <a:rPr lang="it-IT" dirty="0" smtClean="0"/>
              <a:t>dolce </a:t>
            </a:r>
            <a:r>
              <a:rPr lang="it-IT" dirty="0" smtClean="0">
                <a:solidFill>
                  <a:srgbClr val="FF0000"/>
                </a:solidFill>
              </a:rPr>
              <a:t>PESCIOLINO</a:t>
            </a:r>
            <a:r>
              <a:rPr lang="it-IT" dirty="0"/>
              <a:t>, bianco come la panna</a:t>
            </a:r>
            <a:r>
              <a:rPr lang="it-IT" dirty="0" smtClean="0"/>
              <a:t>.</a:t>
            </a:r>
          </a:p>
          <a:p>
            <a:r>
              <a:rPr lang="it-IT" dirty="0" smtClean="0"/>
              <a:t>- </a:t>
            </a:r>
            <a:r>
              <a:rPr lang="it-IT" dirty="0"/>
              <a:t>Ciao, come ti chiami ? - chiese Iride. Il pesciolino sorrise impacciato </a:t>
            </a:r>
            <a:r>
              <a:rPr lang="it-IT" dirty="0" smtClean="0"/>
              <a:t>e arrossì.</a:t>
            </a:r>
          </a:p>
          <a:p>
            <a:endParaRPr lang="it-IT" dirty="0" smtClean="0"/>
          </a:p>
          <a:p>
            <a:r>
              <a:rPr lang="it-IT" dirty="0" smtClean="0"/>
              <a:t>Come </a:t>
            </a:r>
            <a:r>
              <a:rPr lang="it-IT" dirty="0"/>
              <a:t>fu come non fu, che successe come andò, salutando gli sorrise e un colore gli </a:t>
            </a:r>
            <a:r>
              <a:rPr lang="it-IT" dirty="0" smtClean="0"/>
              <a:t>regalò…</a:t>
            </a:r>
            <a:endParaRPr lang="it-IT" dirty="0"/>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b="13543"/>
          <a:stretch/>
        </p:blipFill>
        <p:spPr>
          <a:xfrm>
            <a:off x="467544" y="3789040"/>
            <a:ext cx="3828256" cy="2482365"/>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835063"/>
            <a:ext cx="4212299" cy="3159224"/>
          </a:xfrm>
          <a:prstGeom prst="rect">
            <a:avLst/>
          </a:prstGeom>
        </p:spPr>
      </p:pic>
      <p:sp>
        <p:nvSpPr>
          <p:cNvPr id="2" name="CasellaDiTesto 1"/>
          <p:cNvSpPr txBox="1"/>
          <p:nvPr/>
        </p:nvSpPr>
        <p:spPr>
          <a:xfrm>
            <a:off x="467544" y="188640"/>
            <a:ext cx="4968552" cy="523220"/>
          </a:xfrm>
          <a:prstGeom prst="rect">
            <a:avLst/>
          </a:prstGeom>
          <a:noFill/>
        </p:spPr>
        <p:txBody>
          <a:bodyPr wrap="square" rtlCol="0">
            <a:spAutoFit/>
          </a:bodyPr>
          <a:lstStyle/>
          <a:p>
            <a:r>
              <a:rPr lang="it-IT" sz="2800" dirty="0" smtClean="0">
                <a:solidFill>
                  <a:srgbClr val="FF0000"/>
                </a:solidFill>
                <a:latin typeface="AR BLANCA" panose="02000000000000000000" pitchFamily="2" charset="0"/>
              </a:rPr>
              <a:t>SPERIMENTIAMO….I COLORI</a:t>
            </a:r>
            <a:endParaRPr lang="it-IT" sz="2800" dirty="0">
              <a:solidFill>
                <a:srgbClr val="FF0000"/>
              </a:solidFill>
              <a:latin typeface="AR BLANCA" panose="02000000000000000000" pitchFamily="2" charset="0"/>
            </a:endParaRPr>
          </a:p>
        </p:txBody>
      </p:sp>
      <p:sp>
        <p:nvSpPr>
          <p:cNvPr id="3" name="CasellaDiTesto 2"/>
          <p:cNvSpPr txBox="1"/>
          <p:nvPr/>
        </p:nvSpPr>
        <p:spPr>
          <a:xfrm>
            <a:off x="4571999" y="4240080"/>
            <a:ext cx="4068283" cy="2308324"/>
          </a:xfrm>
          <a:prstGeom prst="rect">
            <a:avLst/>
          </a:prstGeom>
          <a:noFill/>
        </p:spPr>
        <p:txBody>
          <a:bodyPr wrap="square" rtlCol="0">
            <a:spAutoFit/>
          </a:bodyPr>
          <a:lstStyle/>
          <a:p>
            <a:r>
              <a:rPr lang="it-IT" dirty="0" smtClean="0"/>
              <a:t>I bambini hanno a disposizione tempera rossa, pennelli,  </a:t>
            </a:r>
            <a:r>
              <a:rPr lang="it-IT" dirty="0" err="1" smtClean="0"/>
              <a:t>spruzzini</a:t>
            </a:r>
            <a:r>
              <a:rPr lang="it-IT" dirty="0" smtClean="0"/>
              <a:t>  con i quali </a:t>
            </a:r>
            <a:r>
              <a:rPr lang="it-IT" dirty="0" smtClean="0"/>
              <a:t>possono riempire</a:t>
            </a:r>
            <a:r>
              <a:rPr lang="it-IT" dirty="0" smtClean="0"/>
              <a:t>, </a:t>
            </a:r>
            <a:r>
              <a:rPr lang="it-IT" dirty="0" smtClean="0"/>
              <a:t>lasciare tracce su due </a:t>
            </a:r>
            <a:r>
              <a:rPr lang="it-IT" dirty="0" smtClean="0"/>
              <a:t>grandi strisce di carta.</a:t>
            </a:r>
          </a:p>
          <a:p>
            <a:endParaRPr lang="it-IT" dirty="0" smtClean="0"/>
          </a:p>
          <a:p>
            <a:r>
              <a:rPr lang="it-IT" b="1" dirty="0" smtClean="0"/>
              <a:t>Gabriele</a:t>
            </a:r>
            <a:r>
              <a:rPr lang="it-IT" dirty="0" smtClean="0"/>
              <a:t>: </a:t>
            </a:r>
            <a:r>
              <a:rPr lang="it-IT" i="1" dirty="0" smtClean="0"/>
              <a:t>«Io faccio un albero che le sue foglie tutte marce…una foglia  arriva fino qua.»</a:t>
            </a:r>
            <a:endParaRPr lang="it-IT" i="1" dirty="0"/>
          </a:p>
        </p:txBody>
      </p:sp>
    </p:spTree>
    <p:extLst>
      <p:ext uri="{BB962C8B-B14F-4D97-AF65-F5344CB8AC3E}">
        <p14:creationId xmlns:p14="http://schemas.microsoft.com/office/powerpoint/2010/main" val="1355447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2184" y="3458031"/>
            <a:ext cx="3600399" cy="3139321"/>
          </a:xfrm>
          <a:prstGeom prst="rect">
            <a:avLst/>
          </a:prstGeom>
          <a:noFill/>
          <a:ln>
            <a:noFill/>
          </a:ln>
        </p:spPr>
        <p:txBody>
          <a:bodyPr wrap="square" rtlCol="0">
            <a:spAutoFit/>
          </a:bodyPr>
          <a:lstStyle/>
          <a:p>
            <a:r>
              <a:rPr lang="it-IT" dirty="0" smtClean="0"/>
              <a:t>…Su </a:t>
            </a:r>
            <a:r>
              <a:rPr lang="it-IT" dirty="0"/>
              <a:t>uno scoglio, dietro di lei era comparso uno strano e distinto </a:t>
            </a:r>
            <a:r>
              <a:rPr lang="it-IT" dirty="0">
                <a:solidFill>
                  <a:srgbClr val="FFCC00"/>
                </a:solidFill>
              </a:rPr>
              <a:t>STELLONEMARINO</a:t>
            </a:r>
            <a:r>
              <a:rPr lang="it-IT" dirty="0" smtClean="0"/>
              <a:t>. «Tutte </a:t>
            </a:r>
            <a:r>
              <a:rPr lang="it-IT" dirty="0"/>
              <a:t>le notti la stessa storia ! Le mie sorelle brillano luminose lassù </a:t>
            </a:r>
            <a:r>
              <a:rPr lang="it-IT" dirty="0" smtClean="0"/>
              <a:t>e rischiarano </a:t>
            </a:r>
            <a:r>
              <a:rPr lang="it-IT" dirty="0"/>
              <a:t>il cielo buio della notte, mentre io ... non faccio molta luce, vero </a:t>
            </a:r>
            <a:r>
              <a:rPr lang="it-IT" dirty="0" smtClean="0"/>
              <a:t>?»</a:t>
            </a:r>
          </a:p>
          <a:p>
            <a:endParaRPr lang="it-IT" dirty="0" smtClean="0"/>
          </a:p>
          <a:p>
            <a:r>
              <a:rPr lang="it-IT" dirty="0" smtClean="0"/>
              <a:t>Come </a:t>
            </a:r>
            <a:r>
              <a:rPr lang="it-IT" dirty="0"/>
              <a:t>fu come non fu, che successe come andò, senza pensarci due volte un colore gli </a:t>
            </a:r>
            <a:r>
              <a:rPr lang="it-IT" dirty="0" smtClean="0"/>
              <a:t>regalò.</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692696"/>
            <a:ext cx="4320480" cy="5760640"/>
          </a:xfrm>
          <a:prstGeom prst="rect">
            <a:avLst/>
          </a:prstGeom>
        </p:spPr>
      </p:pic>
      <p:sp>
        <p:nvSpPr>
          <p:cNvPr id="3" name="CasellaDiTesto 2"/>
          <p:cNvSpPr txBox="1"/>
          <p:nvPr/>
        </p:nvSpPr>
        <p:spPr>
          <a:xfrm>
            <a:off x="422184" y="692696"/>
            <a:ext cx="3600399" cy="2585323"/>
          </a:xfrm>
          <a:prstGeom prst="rect">
            <a:avLst/>
          </a:prstGeom>
          <a:noFill/>
        </p:spPr>
        <p:txBody>
          <a:bodyPr wrap="square" rtlCol="0">
            <a:spAutoFit/>
          </a:bodyPr>
          <a:lstStyle/>
          <a:p>
            <a:r>
              <a:rPr lang="it-IT" dirty="0" smtClean="0"/>
              <a:t>Il giorno dopo propongo ancora strisce </a:t>
            </a:r>
            <a:r>
              <a:rPr lang="it-IT" i="1" dirty="0" smtClean="0"/>
              <a:t>«Pitturiamo, pitturiamo»</a:t>
            </a:r>
          </a:p>
          <a:p>
            <a:r>
              <a:rPr lang="it-IT" dirty="0" smtClean="0"/>
              <a:t>Ma con il giallo.</a:t>
            </a:r>
          </a:p>
          <a:p>
            <a:endParaRPr lang="it-IT" dirty="0"/>
          </a:p>
          <a:p>
            <a:r>
              <a:rPr lang="it-IT" b="1" dirty="0" smtClean="0"/>
              <a:t>Margherita</a:t>
            </a:r>
            <a:r>
              <a:rPr lang="it-IT" dirty="0" smtClean="0"/>
              <a:t>: </a:t>
            </a:r>
            <a:r>
              <a:rPr lang="it-IT" i="1" dirty="0" smtClean="0"/>
              <a:t>«Guarda faccio un temporale!»</a:t>
            </a:r>
          </a:p>
          <a:p>
            <a:r>
              <a:rPr lang="it-IT" b="1" dirty="0" smtClean="0"/>
              <a:t>Gabriele: </a:t>
            </a:r>
            <a:r>
              <a:rPr lang="it-IT" i="1" dirty="0" smtClean="0"/>
              <a:t>«Anche io faccio un temporale giallo…ecco le nuvole e che piove di giallo.»</a:t>
            </a:r>
            <a:endParaRPr lang="it-IT" i="1" dirty="0"/>
          </a:p>
        </p:txBody>
      </p:sp>
    </p:spTree>
    <p:extLst>
      <p:ext uri="{BB962C8B-B14F-4D97-AF65-F5344CB8AC3E}">
        <p14:creationId xmlns:p14="http://schemas.microsoft.com/office/powerpoint/2010/main" val="150189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02779" y="4263574"/>
            <a:ext cx="4097485" cy="2308324"/>
          </a:xfrm>
          <a:prstGeom prst="rect">
            <a:avLst/>
          </a:prstGeom>
          <a:noFill/>
        </p:spPr>
        <p:txBody>
          <a:bodyPr wrap="square" rtlCol="0">
            <a:spAutoFit/>
          </a:bodyPr>
          <a:lstStyle/>
          <a:p>
            <a:r>
              <a:rPr lang="it-IT" dirty="0" smtClean="0"/>
              <a:t>…Era </a:t>
            </a:r>
            <a:r>
              <a:rPr lang="it-IT" dirty="0"/>
              <a:t>enorme e splendente e </a:t>
            </a:r>
            <a:r>
              <a:rPr lang="it-IT" dirty="0" smtClean="0"/>
              <a:t>galleggiava sopra </a:t>
            </a:r>
            <a:r>
              <a:rPr lang="it-IT" dirty="0"/>
              <a:t>di lei: era il </a:t>
            </a:r>
            <a:r>
              <a:rPr lang="it-IT" dirty="0">
                <a:solidFill>
                  <a:schemeClr val="accent6">
                    <a:lumMod val="75000"/>
                  </a:schemeClr>
                </a:solidFill>
              </a:rPr>
              <a:t>SOLE </a:t>
            </a:r>
            <a:r>
              <a:rPr lang="it-IT" dirty="0"/>
              <a:t>che stava tramontando, tranquillamente appoggiato </a:t>
            </a:r>
            <a:r>
              <a:rPr lang="it-IT" dirty="0" smtClean="0"/>
              <a:t>alla linea dell'orizzonte.</a:t>
            </a:r>
          </a:p>
          <a:p>
            <a:endParaRPr lang="it-IT" dirty="0" smtClean="0"/>
          </a:p>
          <a:p>
            <a:r>
              <a:rPr lang="it-IT" dirty="0" smtClean="0"/>
              <a:t>Come </a:t>
            </a:r>
            <a:r>
              <a:rPr lang="it-IT" dirty="0"/>
              <a:t>fu come non fu, che successe come andò, salutando gli sorrise e un colore gli regalò</a:t>
            </a:r>
            <a:endParaRPr lang="it-IT" i="1"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085" y="238913"/>
            <a:ext cx="4824874" cy="361865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429000"/>
            <a:ext cx="3647374" cy="2735530"/>
          </a:xfrm>
          <a:prstGeom prst="rect">
            <a:avLst/>
          </a:prstGeom>
        </p:spPr>
      </p:pic>
      <p:sp>
        <p:nvSpPr>
          <p:cNvPr id="2" name="CasellaDiTesto 1"/>
          <p:cNvSpPr txBox="1"/>
          <p:nvPr/>
        </p:nvSpPr>
        <p:spPr>
          <a:xfrm>
            <a:off x="467544" y="836712"/>
            <a:ext cx="3312368" cy="1754326"/>
          </a:xfrm>
          <a:prstGeom prst="rect">
            <a:avLst/>
          </a:prstGeom>
          <a:noFill/>
        </p:spPr>
        <p:txBody>
          <a:bodyPr wrap="square" rtlCol="0">
            <a:spAutoFit/>
          </a:bodyPr>
          <a:lstStyle/>
          <a:p>
            <a:r>
              <a:rPr lang="it-IT" dirty="0" smtClean="0"/>
              <a:t>Alcuni giorni dopo ancora strisce…ancora rosso  e il giallo ma proposti quasi contemporaneamente….</a:t>
            </a:r>
          </a:p>
          <a:p>
            <a:r>
              <a:rPr lang="it-IT" dirty="0" smtClean="0"/>
              <a:t>Lo stupore dei bambini </a:t>
            </a:r>
          </a:p>
          <a:p>
            <a:r>
              <a:rPr lang="it-IT" i="1" dirty="0" smtClean="0"/>
              <a:t>«E’ diventato arancione»</a:t>
            </a:r>
            <a:endParaRPr lang="it-IT" i="1" dirty="0"/>
          </a:p>
        </p:txBody>
      </p:sp>
    </p:spTree>
    <p:extLst>
      <p:ext uri="{BB962C8B-B14F-4D97-AF65-F5344CB8AC3E}">
        <p14:creationId xmlns:p14="http://schemas.microsoft.com/office/powerpoint/2010/main" val="150853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1856</Words>
  <Application>Microsoft Office PowerPoint</Application>
  <PresentationFormat>Presentazione su schermo (4:3)</PresentationFormat>
  <Paragraphs>111</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U.A.: «Natale è….»</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Diego</dc:creator>
  <cp:lastModifiedBy>Diego</cp:lastModifiedBy>
  <cp:revision>140</cp:revision>
  <dcterms:created xsi:type="dcterms:W3CDTF">2020-12-04T18:38:44Z</dcterms:created>
  <dcterms:modified xsi:type="dcterms:W3CDTF">2021-01-11T17:10:19Z</dcterms:modified>
</cp:coreProperties>
</file>