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89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918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150BB-0C24-47F0-8EB3-1C45C947FE06}" type="datetimeFigureOut">
              <a:rPr lang="it-IT" smtClean="0"/>
              <a:t>08/02/2021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226CA-1BDD-42A2-9D84-5F9530B0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1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E7B3-047A-400A-B013-ECC4C5EC38A8}" type="datetimeFigureOut">
              <a:rPr lang="it-IT" smtClean="0"/>
              <a:t>08/02/2021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43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E7B3-047A-400A-B013-ECC4C5EC38A8}" type="datetimeFigureOut">
              <a:rPr lang="it-IT" smtClean="0"/>
              <a:t>08/02/2021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027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E7B3-047A-400A-B013-ECC4C5EC38A8}" type="datetimeFigureOut">
              <a:rPr lang="it-IT" smtClean="0"/>
              <a:t>08/02/2021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37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E7B3-047A-400A-B013-ECC4C5EC38A8}" type="datetimeFigureOut">
              <a:rPr lang="it-IT" smtClean="0"/>
              <a:t>08/02/2021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086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E7B3-047A-400A-B013-ECC4C5EC38A8}" type="datetimeFigureOut">
              <a:rPr lang="it-IT" smtClean="0"/>
              <a:t>08/02/2021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2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E7B3-047A-400A-B013-ECC4C5EC38A8}" type="datetimeFigureOut">
              <a:rPr lang="it-IT" smtClean="0"/>
              <a:t>08/02/2021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17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E7B3-047A-400A-B013-ECC4C5EC38A8}" type="datetimeFigureOut">
              <a:rPr lang="it-IT" smtClean="0"/>
              <a:t>08/02/2021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353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E7B3-047A-400A-B013-ECC4C5EC38A8}" type="datetimeFigureOut">
              <a:rPr lang="it-IT" smtClean="0"/>
              <a:t>08/02/2021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49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E7B3-047A-400A-B013-ECC4C5EC38A8}" type="datetimeFigureOut">
              <a:rPr lang="it-IT" smtClean="0"/>
              <a:t>08/02/2021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7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E7B3-047A-400A-B013-ECC4C5EC38A8}" type="datetimeFigureOut">
              <a:rPr lang="it-IT" smtClean="0"/>
              <a:t>08/02/2021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39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E7B3-047A-400A-B013-ECC4C5EC38A8}" type="datetimeFigureOut">
              <a:rPr lang="it-IT" smtClean="0"/>
              <a:t>08/02/2021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50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0E7B3-047A-400A-B013-ECC4C5EC38A8}" type="datetimeFigureOut">
              <a:rPr lang="it-IT" smtClean="0"/>
              <a:t>08/02/2021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98B6F-4597-477D-AB9C-D85F6D9E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36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5.wdp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microsoft.com/office/2007/relationships/hdphoto" Target="../media/hdphoto17.wdp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0.wdp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1.wdp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3.wdp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7" Type="http://schemas.microsoft.com/office/2007/relationships/hdphoto" Target="../media/hdphoto26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microsoft.com/office/2007/relationships/hdphoto" Target="../media/hdphoto25.wdp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6.wdp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226567"/>
          </a:xfrm>
        </p:spPr>
        <p:txBody>
          <a:bodyPr>
            <a:normAutofit/>
          </a:bodyPr>
          <a:lstStyle/>
          <a:p>
            <a:r>
              <a:rPr lang="it-IT" i="1" smtClean="0"/>
              <a:t>U.A.: «</a:t>
            </a:r>
            <a:r>
              <a:rPr lang="it-IT" smtClean="0"/>
              <a:t>Mi perdo nella neve»</a:t>
            </a:r>
            <a:endParaRPr lang="it-IT" dirty="0"/>
          </a:p>
        </p:txBody>
      </p:sp>
      <p:sp>
        <p:nvSpPr>
          <p:cNvPr id="5" name="Sottotitolo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848872" cy="4896544"/>
          </a:xfrm>
          <a:solidFill>
            <a:srgbClr val="FFFFFF">
              <a:alpha val="48000"/>
            </a:srgbClr>
          </a:solidFill>
        </p:spPr>
        <p:txBody>
          <a:bodyPr>
            <a:noAutofit/>
          </a:bodyPr>
          <a:lstStyle/>
          <a:p>
            <a:endParaRPr lang="it-IT" sz="2000" dirty="0" smtClean="0">
              <a:solidFill>
                <a:schemeClr val="tx1"/>
              </a:solidFill>
            </a:endParaRPr>
          </a:p>
          <a:p>
            <a:r>
              <a:rPr lang="it-IT" sz="2000" dirty="0" smtClean="0">
                <a:solidFill>
                  <a:schemeClr val="tx1"/>
                </a:solidFill>
              </a:rPr>
              <a:t>In sezione, dopo aver ascoltato  i racconti e osservato le immagini degli animali portataci da Cip e </a:t>
            </a:r>
            <a:r>
              <a:rPr lang="it-IT" sz="2000" dirty="0" err="1" smtClean="0">
                <a:solidFill>
                  <a:schemeClr val="tx1"/>
                </a:solidFill>
              </a:rPr>
              <a:t>Ciop</a:t>
            </a:r>
            <a:r>
              <a:rPr lang="it-IT" sz="2000" dirty="0" smtClean="0">
                <a:solidFill>
                  <a:schemeClr val="tx1"/>
                </a:solidFill>
              </a:rPr>
              <a:t>, si invitano i bambini a ripetere i racconti,   a riflettere insieme, a trovare analogie e a fare collegamenti.                                    In un secondo momento, ogni bambino e bambina, elabora individualmente su supporto cartaceo con diverse tecniche le emozioni, gli animali, rappresenta gli avvenimenti raccontati, mette nella giusta sequenza logica i diversi momenti dei racconti.                                                                  Il gruppo dei grandi lavorerà insieme per realizzare il “libro degli animali” che prenderà posto nella libreria di sezione. </a:t>
            </a:r>
          </a:p>
          <a:p>
            <a:r>
              <a:rPr lang="it-IT" sz="2000" dirty="0" smtClean="0">
                <a:solidFill>
                  <a:schemeClr val="tx1"/>
                </a:solidFill>
              </a:rPr>
              <a:t>I racconti ci offrono lo spunto per indagare alcune emozioni, con l’obiettivo di promuovere l’autoregolazione attiva e consapevole delle emozioni stesse.</a:t>
            </a:r>
            <a:endParaRPr lang="it-IT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38846" y="5445015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i="1" dirty="0"/>
          </a:p>
          <a:p>
            <a:r>
              <a:rPr lang="it-IT" dirty="0"/>
              <a:t>I bambini di 4 ordinano tre </a:t>
            </a:r>
            <a:r>
              <a:rPr lang="it-IT" dirty="0" smtClean="0"/>
              <a:t>sequenze. I </a:t>
            </a:r>
            <a:r>
              <a:rPr lang="it-IT" dirty="0"/>
              <a:t>bambini di 5 ordinano cinque sequenze.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0" t="24276" b="14463"/>
          <a:stretch/>
        </p:blipFill>
        <p:spPr>
          <a:xfrm>
            <a:off x="380924" y="1052736"/>
            <a:ext cx="8439548" cy="397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0" b="15736"/>
          <a:stretch/>
        </p:blipFill>
        <p:spPr>
          <a:xfrm>
            <a:off x="4326088" y="423862"/>
            <a:ext cx="4689370" cy="250108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" t="11840" r="6195" b="4218"/>
          <a:stretch/>
        </p:blipFill>
        <p:spPr>
          <a:xfrm>
            <a:off x="4427984" y="3157770"/>
            <a:ext cx="4485578" cy="322355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04210" y="548680"/>
            <a:ext cx="3611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bambini di 3 anni stampano con la mano la lepre, la pernice e il ghiro.</a:t>
            </a:r>
          </a:p>
          <a:p>
            <a:endParaRPr lang="it-IT" dirty="0"/>
          </a:p>
          <a:p>
            <a:r>
              <a:rPr lang="it-IT" dirty="0" smtClean="0"/>
              <a:t>Con la carta compongono lo stambecco.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" t="6003" r="8075"/>
          <a:stretch/>
        </p:blipFill>
        <p:spPr>
          <a:xfrm>
            <a:off x="504210" y="3368186"/>
            <a:ext cx="3611928" cy="301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6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442849" y="620688"/>
            <a:ext cx="850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 bambini di 3 anni colorano le vignette e poi associano la faccina dell’emozione alla vignetta corrispondente.</a:t>
            </a:r>
            <a:endParaRPr lang="it-IT" i="1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6" t="9815" r="3397" b="5308"/>
          <a:stretch/>
        </p:blipFill>
        <p:spPr>
          <a:xfrm>
            <a:off x="323528" y="1628800"/>
            <a:ext cx="4184986" cy="286897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55" b="4781"/>
          <a:stretch/>
        </p:blipFill>
        <p:spPr>
          <a:xfrm>
            <a:off x="4627453" y="1628800"/>
            <a:ext cx="4296392" cy="287956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55576" y="481027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GHIRO MALINCONICO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083744" y="481027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LO STAMBECCO FELICE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250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748384"/>
            <a:ext cx="6028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bambini di 4 e 5 anni rappresentano  graficamente queste due emozioni, </a:t>
            </a:r>
          </a:p>
          <a:p>
            <a:r>
              <a:rPr lang="it-IT" b="1" dirty="0" smtClean="0"/>
              <a:t>«Quando mi sono sentito o sentita così?»</a:t>
            </a:r>
          </a:p>
          <a:p>
            <a:endParaRPr lang="it-IT" b="1" dirty="0"/>
          </a:p>
          <a:p>
            <a:r>
              <a:rPr lang="it-IT" dirty="0" smtClean="0"/>
              <a:t>Rappresentano la malinconia anche con il colore.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67" r="12057"/>
          <a:stretch/>
        </p:blipFill>
        <p:spPr>
          <a:xfrm>
            <a:off x="6536028" y="1196752"/>
            <a:ext cx="2408349" cy="258127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835696" y="44624"/>
            <a:ext cx="6064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  <a:latin typeface="AR BLANCA" panose="02000000000000000000" pitchFamily="2" charset="0"/>
              </a:rPr>
              <a:t>Malinconia e felicità</a:t>
            </a:r>
            <a:endParaRPr lang="it-IT" sz="4400" dirty="0">
              <a:solidFill>
                <a:srgbClr val="FF0000"/>
              </a:solidFill>
              <a:latin typeface="AR BLANCA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23" r="11598" b="5439"/>
          <a:stretch/>
        </p:blipFill>
        <p:spPr>
          <a:xfrm>
            <a:off x="6706112" y="4293096"/>
            <a:ext cx="2105696" cy="202412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3" t="3127" r="2435" b="4458"/>
          <a:stretch/>
        </p:blipFill>
        <p:spPr>
          <a:xfrm>
            <a:off x="251520" y="2276872"/>
            <a:ext cx="6028428" cy="440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26" r="68714" b="19616"/>
          <a:stretch/>
        </p:blipFill>
        <p:spPr>
          <a:xfrm rot="16200000">
            <a:off x="752640" y="1919767"/>
            <a:ext cx="1661774" cy="252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043" t="23687" b="12390"/>
          <a:stretch/>
        </p:blipFill>
        <p:spPr>
          <a:xfrm rot="5400000">
            <a:off x="7003408" y="-163513"/>
            <a:ext cx="1744063" cy="253712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10807" y="4221088"/>
            <a:ext cx="8676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 ANNI: incolla 1 martora FUORI  e 3 lepri DENTRO la tana.</a:t>
            </a:r>
          </a:p>
          <a:p>
            <a:r>
              <a:rPr lang="it-IT" dirty="0"/>
              <a:t> </a:t>
            </a:r>
            <a:r>
              <a:rPr lang="it-IT" dirty="0" smtClean="0"/>
              <a:t>              ordina gli stambecchi dal più PICCOLO al più GRANDE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4 ANNI: classifica e incolla le pernici e le lepri, DOVE SONO DI PIU’?</a:t>
            </a:r>
          </a:p>
          <a:p>
            <a:r>
              <a:rPr lang="it-IT" dirty="0"/>
              <a:t> </a:t>
            </a:r>
            <a:r>
              <a:rPr lang="it-IT" dirty="0" smtClean="0"/>
              <a:t>              Conta poi colora. DOVE SONO DI MENO</a:t>
            </a:r>
            <a:r>
              <a:rPr lang="it-IT" dirty="0" smtClean="0"/>
              <a:t>?</a:t>
            </a:r>
          </a:p>
          <a:p>
            <a:endParaRPr lang="it-IT" dirty="0" smtClean="0"/>
          </a:p>
          <a:p>
            <a:r>
              <a:rPr lang="it-IT" dirty="0" smtClean="0"/>
              <a:t>5 ANNI: Disegna 4 musi di lepre, incolla 2 orecchie ciascuna. QUANTE SONO LE ORECCHIE?</a:t>
            </a:r>
          </a:p>
          <a:p>
            <a:r>
              <a:rPr lang="it-IT" dirty="0"/>
              <a:t> </a:t>
            </a:r>
            <a:r>
              <a:rPr lang="it-IT" dirty="0" smtClean="0"/>
              <a:t>              discrimina e raggruppa, DOVE SONO DI MENO?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87" r="68122" b="12390"/>
          <a:stretch/>
        </p:blipFill>
        <p:spPr>
          <a:xfrm rot="5400000">
            <a:off x="748599" y="-192055"/>
            <a:ext cx="1686979" cy="253712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33" t="23687" r="34134" b="12390"/>
          <a:stretch/>
        </p:blipFill>
        <p:spPr>
          <a:xfrm rot="5400000">
            <a:off x="3889019" y="-197631"/>
            <a:ext cx="1742844" cy="253712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18" t="17126" b="19616"/>
          <a:stretch/>
        </p:blipFill>
        <p:spPr>
          <a:xfrm rot="16200000">
            <a:off x="6785794" y="1851677"/>
            <a:ext cx="1836828" cy="2520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95" t="17126" r="34477" b="19616"/>
          <a:stretch/>
        </p:blipFill>
        <p:spPr>
          <a:xfrm rot="16200000">
            <a:off x="3645741" y="1851677"/>
            <a:ext cx="1924246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4520610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ATTIVITA’ POMERIDIANE</a:t>
            </a:r>
          </a:p>
          <a:p>
            <a:r>
              <a:rPr lang="it-IT" dirty="0" smtClean="0"/>
              <a:t>i bambini di 5 anni delle due sezioni, hanno osservato e descritto gli animali fotografati. Hanno scelto un animale e lo hanno riprodotto a matita e poi completato con diverse tecniche.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0138"/>
            <a:ext cx="5017278" cy="376295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248" y="2996952"/>
            <a:ext cx="4776192" cy="358214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5" t="8020" r="4185" b="4093"/>
          <a:stretch/>
        </p:blipFill>
        <p:spPr>
          <a:xfrm rot="5400000">
            <a:off x="5907385" y="523032"/>
            <a:ext cx="2794719" cy="200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504" y="5445224"/>
            <a:ext cx="8964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ATTIVITA’ POMERIDIANE</a:t>
            </a:r>
          </a:p>
          <a:p>
            <a:r>
              <a:rPr lang="it-IT" dirty="0" smtClean="0"/>
              <a:t>Dopo aver dipinto due sfondi usando i colori freddi dell’inverno, i bambini hanno punteggiato diverse sagome di animali che poi hanno incollato a creare un’immagine al tramonto.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60" r="12699"/>
          <a:stretch/>
        </p:blipFill>
        <p:spPr>
          <a:xfrm>
            <a:off x="-35992" y="332656"/>
            <a:ext cx="4680000" cy="490625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66" r="9202"/>
          <a:stretch/>
        </p:blipFill>
        <p:spPr>
          <a:xfrm rot="16200000">
            <a:off x="4458662" y="435861"/>
            <a:ext cx="4906677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8720" y="114158"/>
            <a:ext cx="89852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 BLANCA" panose="02000000000000000000" pitchFamily="2" charset="0"/>
              </a:rPr>
              <a:t>Venerdì 29 gennaio</a:t>
            </a:r>
            <a:endParaRPr lang="it-IT" dirty="0"/>
          </a:p>
          <a:p>
            <a:r>
              <a:rPr lang="it-IT" dirty="0" smtClean="0"/>
              <a:t>Usciamo in giardino a giocare con la neve, c’è chi salta, chi costruisce, chi scava e libera, chi fa finta… tutti si divertono.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8" y="1463675"/>
            <a:ext cx="3289102" cy="246682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52931"/>
            <a:ext cx="3048000" cy="2286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564904"/>
            <a:ext cx="2737686" cy="365024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491008" y="4003743"/>
            <a:ext cx="3048000" cy="2286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5487534" y="3934311"/>
            <a:ext cx="3233154" cy="242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1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50" y="260648"/>
            <a:ext cx="5467121" cy="410034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95536" y="487836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Come nella filastrocca  che abbiamo imparato questo mese, alla fine dei giochi ci aspetta una calda e buona </a:t>
            </a:r>
            <a:r>
              <a:rPr lang="it-IT" b="1" dirty="0" smtClean="0"/>
              <a:t>cioccolata con tanta panna</a:t>
            </a:r>
            <a:r>
              <a:rPr lang="it-IT" dirty="0" smtClean="0"/>
              <a:t>!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35">
            <a:off x="4327375" y="3524641"/>
            <a:ext cx="3537254" cy="2652940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5757771" y="4581128"/>
            <a:ext cx="338231" cy="29724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65000">
                <a:schemeClr val="accent1">
                  <a:tint val="44500"/>
                  <a:satMod val="160000"/>
                  <a:alpha val="56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9" r="20713"/>
          <a:stretch/>
        </p:blipFill>
        <p:spPr>
          <a:xfrm>
            <a:off x="2705089" y="116632"/>
            <a:ext cx="2063486" cy="432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5400000">
            <a:off x="5820139" y="4007603"/>
            <a:ext cx="2112233" cy="316835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83" b="16963"/>
          <a:stretch/>
        </p:blipFill>
        <p:spPr>
          <a:xfrm rot="10800000">
            <a:off x="4865329" y="116632"/>
            <a:ext cx="4027151" cy="4320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3528" y="1484784"/>
            <a:ext cx="2123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Una volta rientrati andiamo a pranzo. Il pomeriggio i bambini disegnano l’esperienza </a:t>
            </a:r>
            <a:r>
              <a:rPr lang="it-IT" dirty="0" smtClean="0"/>
              <a:t>vissuta sulla </a:t>
            </a:r>
            <a:r>
              <a:rPr lang="it-IT" dirty="0" smtClean="0"/>
              <a:t>neve.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607"/>
          <a:stretch/>
        </p:blipFill>
        <p:spPr>
          <a:xfrm rot="5400000">
            <a:off x="1718504" y="3897142"/>
            <a:ext cx="2070959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71736" y="1049402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Toc, toc, toc,</a:t>
            </a:r>
          </a:p>
          <a:p>
            <a:r>
              <a:rPr lang="it-IT" dirty="0" smtClean="0"/>
              <a:t>bussa Gennaio </a:t>
            </a:r>
          </a:p>
          <a:p>
            <a:r>
              <a:rPr lang="it-IT" dirty="0" smtClean="0"/>
              <a:t>che è un mese allegro e gaio.</a:t>
            </a:r>
          </a:p>
          <a:p>
            <a:r>
              <a:rPr lang="it-IT" dirty="0" smtClean="0"/>
              <a:t>Con la neve puoi giocare</a:t>
            </a:r>
          </a:p>
          <a:p>
            <a:r>
              <a:rPr lang="it-IT" dirty="0" smtClean="0"/>
              <a:t>e in montagna andare a sciare.</a:t>
            </a:r>
          </a:p>
          <a:p>
            <a:r>
              <a:rPr lang="it-IT" dirty="0" smtClean="0"/>
              <a:t>E con il freddo che farà</a:t>
            </a:r>
          </a:p>
          <a:p>
            <a:r>
              <a:rPr lang="it-IT" dirty="0" smtClean="0"/>
              <a:t>ti consiglio sta cosa qua:</a:t>
            </a:r>
          </a:p>
          <a:p>
            <a:r>
              <a:rPr lang="it-IT" dirty="0" smtClean="0"/>
              <a:t>per far ben la buona nanna</a:t>
            </a:r>
          </a:p>
          <a:p>
            <a:r>
              <a:rPr lang="it-IT" dirty="0" smtClean="0"/>
              <a:t>cioccolata e tanta panna.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733378" y="64929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Gennaio</a:t>
            </a:r>
            <a:endParaRPr lang="it-IT" sz="200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4090" y="1347498"/>
            <a:ext cx="5568620" cy="417646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r="16247" b="29566"/>
          <a:stretch/>
        </p:blipFill>
        <p:spPr>
          <a:xfrm>
            <a:off x="706279" y="3814989"/>
            <a:ext cx="3584446" cy="2422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253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15616" y="1988840"/>
            <a:ext cx="7200800" cy="3406061"/>
          </a:xfrm>
          <a:prstGeom prst="rect">
            <a:avLst/>
          </a:prstGeom>
          <a:solidFill>
            <a:schemeClr val="bg1">
              <a:alpha val="5000"/>
            </a:schemeClr>
          </a:solidFill>
          <a:effectLst>
            <a:glow rad="1193800">
              <a:schemeClr val="bg1">
                <a:alpha val="7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ea typeface="Calibri"/>
                <a:cs typeface="Times New Roman"/>
              </a:rPr>
              <a:t>Le storie hanno entusiasmato i bambini che le hanno </a:t>
            </a:r>
            <a:r>
              <a:rPr lang="it-IT" sz="2000" dirty="0" smtClean="0">
                <a:ea typeface="Calibri"/>
                <a:cs typeface="Times New Roman"/>
              </a:rPr>
              <a:t>ripetute </a:t>
            </a:r>
            <a:r>
              <a:rPr lang="it-IT" sz="2000" dirty="0">
                <a:ea typeface="Calibri"/>
                <a:cs typeface="Times New Roman"/>
              </a:rPr>
              <a:t>a parole loro al gruppo. Sono riusciti a collegare le emozioni alle espressioni dei “musi” degli animali protagonisti e a specifiche situazioni personali. </a:t>
            </a:r>
            <a:r>
              <a:rPr lang="it-IT" sz="2000" dirty="0" smtClean="0">
                <a:ea typeface="Calibri"/>
                <a:cs typeface="Times New Roman"/>
              </a:rPr>
              <a:t>Rispetto </a:t>
            </a:r>
            <a:r>
              <a:rPr lang="it-IT" sz="2000" dirty="0">
                <a:ea typeface="Calibri"/>
                <a:cs typeface="Times New Roman"/>
              </a:rPr>
              <a:t>alle volte precedenti i bambini hanno avuto minori difficoltà a riprodurre l’animale scelto e hanno notato più particolari nelle immagini osservate. </a:t>
            </a:r>
            <a:endParaRPr lang="it-IT" sz="20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000" dirty="0" smtClean="0">
                <a:ea typeface="Calibri"/>
                <a:cs typeface="Times New Roman"/>
              </a:rPr>
              <a:t>Siamo usciti in giardino l’ultimo giorno di gennaio  e dopo giochi, salti, corse, costruzioni, abbiamo concluso in bellezza con cioccolata calda e panna.</a:t>
            </a:r>
            <a:endParaRPr lang="it-IT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848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779912" y="6268670"/>
            <a:ext cx="385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Disegna un momento del racconto</a:t>
            </a:r>
            <a:endParaRPr lang="it-IT" i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4" r="9687" b="3889"/>
          <a:stretch/>
        </p:blipFill>
        <p:spPr>
          <a:xfrm rot="5400000">
            <a:off x="3283541" y="573593"/>
            <a:ext cx="5766662" cy="506195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51520" y="836712"/>
            <a:ext cx="30963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 PERNICE DELLE NEVI E LA LEPRE ALPINA</a:t>
            </a:r>
            <a:r>
              <a:rPr lang="it-IT" b="1" dirty="0" smtClean="0"/>
              <a:t>.</a:t>
            </a:r>
          </a:p>
          <a:p>
            <a:endParaRPr lang="it-IT" b="1" dirty="0" smtClean="0"/>
          </a:p>
          <a:p>
            <a:r>
              <a:rPr lang="it-IT" dirty="0" smtClean="0"/>
              <a:t>La pernice delle nevi o pernice bianca, e la lepre alpina o lepre bianca all’inizio del mondo erano marron scuro….quando stavano sulla neve erano un pugno in un occhio. I predatori le cacciavano con facilità;…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54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84105" y="4437112"/>
            <a:ext cx="467122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 bambini di 4  anni disegnano  l’inizio e la fine del racconto.</a:t>
            </a:r>
          </a:p>
          <a:p>
            <a:endParaRPr lang="it-IT" sz="2000" dirty="0" smtClean="0"/>
          </a:p>
          <a:p>
            <a:r>
              <a:rPr lang="it-IT" sz="2000" dirty="0" smtClean="0"/>
              <a:t>I bambini di 5 anni disegnano le tre sequenze del racconto.</a:t>
            </a:r>
          </a:p>
          <a:p>
            <a:endParaRPr lang="it-IT" dirty="0"/>
          </a:p>
          <a:p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7" t="4115" r="3011" b="3175"/>
          <a:stretch/>
        </p:blipFill>
        <p:spPr>
          <a:xfrm rot="16200000">
            <a:off x="4452605" y="1278424"/>
            <a:ext cx="5228822" cy="383790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58" r="2267" b="3495"/>
          <a:stretch/>
        </p:blipFill>
        <p:spPr>
          <a:xfrm>
            <a:off x="139859" y="548680"/>
            <a:ext cx="4715476" cy="337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65" r="2627" b="4381"/>
          <a:stretch/>
        </p:blipFill>
        <p:spPr>
          <a:xfrm rot="16200000">
            <a:off x="-559185" y="1126762"/>
            <a:ext cx="6597352" cy="468791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652120" y="2007210"/>
            <a:ext cx="2843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bambini di 5 anni rappresentano le due stagioni: inverno ed estate.</a:t>
            </a:r>
          </a:p>
          <a:p>
            <a:endParaRPr lang="it-IT" dirty="0" smtClean="0"/>
          </a:p>
          <a:p>
            <a:r>
              <a:rPr lang="it-IT" dirty="0" smtClean="0"/>
              <a:t>Con la carta compongono le lepri che poi incollano nell’ambiente corrispondente.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31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11560" y="370861"/>
            <a:ext cx="3340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bambini di 4 anni con diverse tecniche rappresentano la pernice delle nevi e la lepre alpina.</a:t>
            </a:r>
            <a:endParaRPr lang="it-IT" dirty="0"/>
          </a:p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9" t="4270" b="8479"/>
          <a:stretch/>
        </p:blipFill>
        <p:spPr>
          <a:xfrm>
            <a:off x="4283968" y="404663"/>
            <a:ext cx="4320000" cy="285056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9" t="3047" b="5819"/>
          <a:stretch/>
        </p:blipFill>
        <p:spPr>
          <a:xfrm>
            <a:off x="4274092" y="3501007"/>
            <a:ext cx="4320000" cy="304472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0" t="3332" r="2464" b="5054"/>
          <a:stretch/>
        </p:blipFill>
        <p:spPr>
          <a:xfrm rot="5400000">
            <a:off x="-33154" y="2560954"/>
            <a:ext cx="4629494" cy="334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2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15362" y="852753"/>
            <a:ext cx="31045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IL </a:t>
            </a:r>
            <a:r>
              <a:rPr lang="it-IT" b="1" dirty="0" smtClean="0"/>
              <a:t>GHIRO</a:t>
            </a:r>
          </a:p>
          <a:p>
            <a:endParaRPr lang="it-IT" dirty="0"/>
          </a:p>
          <a:p>
            <a:r>
              <a:rPr lang="it-IT" dirty="0" smtClean="0"/>
              <a:t>Ai nostri giorni, di qualcuno che dorme profondamente, col respiro tranquillo e l’espressione beata, si usa dire che dorme come un ghiro. Ma all’inizio del mondo il ghiro dormiva poco. D’inverno viveva giorni agitati e notti di paura….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9" r="9797" b="3504"/>
          <a:stretch/>
        </p:blipFill>
        <p:spPr>
          <a:xfrm rot="16200000">
            <a:off x="3266123" y="545142"/>
            <a:ext cx="6063220" cy="523799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779912" y="6268670"/>
            <a:ext cx="385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Disegna un momento del racconto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35544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392" b="28214"/>
          <a:stretch/>
        </p:blipFill>
        <p:spPr>
          <a:xfrm>
            <a:off x="251520" y="3569123"/>
            <a:ext cx="8661560" cy="307875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31428" y="740052"/>
            <a:ext cx="4160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bambini di 3 anni colorano il ghiro SOTTO una coperta di neve.</a:t>
            </a:r>
          </a:p>
          <a:p>
            <a:endParaRPr lang="it-IT" i="1" dirty="0"/>
          </a:p>
          <a:p>
            <a:r>
              <a:rPr lang="it-IT" dirty="0" smtClean="0"/>
              <a:t>I bambini di 4 ordinano tre sequenze</a:t>
            </a:r>
          </a:p>
          <a:p>
            <a:endParaRPr lang="it-IT" dirty="0"/>
          </a:p>
          <a:p>
            <a:r>
              <a:rPr lang="it-IT" dirty="0" smtClean="0"/>
              <a:t>I bambini di 5 ordinano cinque sequenze.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" t="5308" b="7819"/>
          <a:stretch/>
        </p:blipFill>
        <p:spPr>
          <a:xfrm rot="5400000">
            <a:off x="5232510" y="980340"/>
            <a:ext cx="4395714" cy="295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8" t="5323" b="3210"/>
          <a:stretch/>
        </p:blipFill>
        <p:spPr>
          <a:xfrm rot="5400000">
            <a:off x="3294171" y="1084576"/>
            <a:ext cx="6638260" cy="470237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67544" y="836712"/>
            <a:ext cx="3312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LO </a:t>
            </a:r>
            <a:r>
              <a:rPr lang="it-IT" b="1" dirty="0" smtClean="0"/>
              <a:t>STAMBECCO</a:t>
            </a:r>
          </a:p>
          <a:p>
            <a:endParaRPr lang="it-IT" dirty="0" smtClean="0"/>
          </a:p>
          <a:p>
            <a:r>
              <a:rPr lang="it-IT" dirty="0" smtClean="0"/>
              <a:t>Lo stambecco all’inizio era un caprone con corna molto piccole. Il suo padrone, un vecchio pastore, lo teneva nella stalla fino a tarda primavera quando lo liberava affinché guidasse i branchi di capre sui pascoli alti….Aveva voglia di salire, stava bene in cima, dove sopra di lui non vi era altro che cielo….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38301" y="6268670"/>
            <a:ext cx="385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Disegna un momento del racconto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50853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866</Words>
  <Application>Microsoft Office PowerPoint</Application>
  <PresentationFormat>Presentazione su schermo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U.A.: «Mi perdo nella neve»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Diego</dc:creator>
  <cp:lastModifiedBy>Diego</cp:lastModifiedBy>
  <cp:revision>183</cp:revision>
  <dcterms:created xsi:type="dcterms:W3CDTF">2020-12-04T18:38:44Z</dcterms:created>
  <dcterms:modified xsi:type="dcterms:W3CDTF">2021-02-08T17:57:11Z</dcterms:modified>
</cp:coreProperties>
</file>