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9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98" r:id="rId14"/>
    <p:sldId id="269" r:id="rId15"/>
    <p:sldId id="290" r:id="rId16"/>
    <p:sldId id="291" r:id="rId17"/>
    <p:sldId id="292" r:id="rId18"/>
    <p:sldId id="293" r:id="rId19"/>
    <p:sldId id="294" r:id="rId20"/>
    <p:sldId id="295" r:id="rId21"/>
    <p:sldId id="299" r:id="rId22"/>
    <p:sldId id="296" r:id="rId23"/>
    <p:sldId id="300" r:id="rId24"/>
    <p:sldId id="301" r:id="rId25"/>
    <p:sldId id="310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289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82918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150BB-0C24-47F0-8EB3-1C45C947FE06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226CA-1BDD-42A2-9D84-5F9530B0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43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27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37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86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2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17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53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49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7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39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5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E7B3-047A-400A-B013-ECC4C5EC38A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36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microsoft.com/office/2007/relationships/hdphoto" Target="../media/hdphoto8.wdp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26567"/>
          </a:xfrm>
        </p:spPr>
        <p:txBody>
          <a:bodyPr>
            <a:normAutofit fontScale="90000"/>
          </a:bodyPr>
          <a:lstStyle/>
          <a:p>
            <a:r>
              <a:rPr lang="it-IT" i="1" dirty="0" smtClean="0"/>
              <a:t>U.A.: «</a:t>
            </a:r>
            <a:r>
              <a:rPr lang="it-IT" dirty="0" smtClean="0"/>
              <a:t>Carnevale ogni scherzo vale»</a:t>
            </a:r>
            <a:endParaRPr lang="it-IT" dirty="0"/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848872" cy="4536504"/>
          </a:xfrm>
          <a:solidFill>
            <a:srgbClr val="FFFFFF">
              <a:alpha val="48000"/>
            </a:srgbClr>
          </a:solidFill>
        </p:spPr>
        <p:txBody>
          <a:bodyPr>
            <a:noAutofit/>
          </a:bodyPr>
          <a:lstStyle/>
          <a:p>
            <a:endParaRPr lang="it-IT" sz="2000" dirty="0" smtClean="0">
              <a:solidFill>
                <a:schemeClr val="tx1"/>
              </a:solidFill>
            </a:endParaRPr>
          </a:p>
          <a:p>
            <a:r>
              <a:rPr lang="it-IT" sz="2000" dirty="0" smtClean="0">
                <a:solidFill>
                  <a:schemeClr val="tx1"/>
                </a:solidFill>
              </a:rPr>
              <a:t>Il primo febbraio i bambini trovano a cavalcioni della baita, la Strega </a:t>
            </a:r>
            <a:r>
              <a:rPr lang="it-IT" sz="2000" dirty="0" err="1" smtClean="0">
                <a:solidFill>
                  <a:schemeClr val="tx1"/>
                </a:solidFill>
              </a:rPr>
              <a:t>Bistrega</a:t>
            </a:r>
            <a:r>
              <a:rPr lang="it-IT" sz="2000" dirty="0" smtClean="0">
                <a:solidFill>
                  <a:schemeClr val="tx1"/>
                </a:solidFill>
              </a:rPr>
              <a:t> che ci farà compagnia durante tutto il percorso.</a:t>
            </a:r>
          </a:p>
          <a:p>
            <a:r>
              <a:rPr lang="it-IT" sz="2000" dirty="0" smtClean="0">
                <a:solidFill>
                  <a:schemeClr val="tx1"/>
                </a:solidFill>
              </a:rPr>
              <a:t>Indagheremo il Carnevale utilizzando linguaggi diversi, attraverso la parola, le immagini, le ombre, i colori, le carte colorate e naturalmente attraverso il travestimento.</a:t>
            </a:r>
          </a:p>
          <a:p>
            <a:r>
              <a:rPr lang="it-IT" sz="2000" dirty="0" smtClean="0">
                <a:solidFill>
                  <a:schemeClr val="tx1"/>
                </a:solidFill>
              </a:rPr>
              <a:t>Proponiamo anche tre esperimenti di fisica con i quali sarà possibile per tutti  i bambini sperimentare i concetti di galleggiamento, volume e equilibrio, confrontandosi tra pari.</a:t>
            </a:r>
          </a:p>
          <a:p>
            <a:r>
              <a:rPr lang="it-IT" sz="2000" dirty="0" smtClean="0">
                <a:solidFill>
                  <a:schemeClr val="tx1"/>
                </a:solidFill>
              </a:rPr>
              <a:t>Di ritorno dalle vacanze di carnevale dedicheremo i due ultimi giorni della settimana allo sport. Naturalmente non ci sarà possibile far intervenire nessuna figura sportiva esterna ma, faremo due lunghe passeggiate. 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6" b="33567"/>
          <a:stretch/>
        </p:blipFill>
        <p:spPr>
          <a:xfrm>
            <a:off x="35496" y="371129"/>
            <a:ext cx="9000000" cy="226578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23225" y="5229200"/>
            <a:ext cx="8927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Ecco le facce buffe appese all’esterno della scuola che accolgono con allegria chi arriva al mattino e salutano i passanti che camminano per la via.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6" b="23486"/>
          <a:stretch/>
        </p:blipFill>
        <p:spPr>
          <a:xfrm>
            <a:off x="35496" y="2902616"/>
            <a:ext cx="9000000" cy="21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24131" y="476672"/>
            <a:ext cx="4175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L’insegnante dispone sul pavimento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una serie di oggetti diversi per tipologia e per quantità.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 cartellini riportanti le quantità dall’uno al dieci di pallini rossi.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Le cifre dallo zero al dieci.</a:t>
            </a:r>
          </a:p>
          <a:p>
            <a:endParaRPr lang="it-IT" dirty="0" smtClean="0"/>
          </a:p>
          <a:p>
            <a:r>
              <a:rPr lang="it-IT" dirty="0" smtClean="0"/>
              <a:t>Propone ai bambini di scegliere un gruppo di oggetti, valutarne la numerosità, associarla prima al cartellino e poi alla cifra corrispondente.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9" y="189000"/>
            <a:ext cx="4320000" cy="324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9" y="3573376"/>
            <a:ext cx="4320000" cy="324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375"/>
            <a:ext cx="4320000" cy="324000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679857" y="-1"/>
            <a:ext cx="177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AR BLANCA" panose="02000000000000000000" pitchFamily="2" charset="0"/>
              </a:rPr>
              <a:t>Contiamo</a:t>
            </a:r>
            <a:endParaRPr lang="it-IT" sz="3200" dirty="0">
              <a:solidFill>
                <a:srgbClr val="FF0000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3" b="17360"/>
          <a:stretch/>
        </p:blipFill>
        <p:spPr>
          <a:xfrm rot="5400000">
            <a:off x="-1229114" y="1884762"/>
            <a:ext cx="6409248" cy="31599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30" b="6499"/>
          <a:stretch/>
        </p:blipFill>
        <p:spPr>
          <a:xfrm>
            <a:off x="4039493" y="260111"/>
            <a:ext cx="4820827" cy="344718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059417" y="3842464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di 5 anni: </a:t>
            </a:r>
          </a:p>
          <a:p>
            <a:r>
              <a:rPr lang="it-IT" dirty="0" smtClean="0"/>
              <a:t>Sull’albero ci sono 5 pere, Pierino ne fa cadere 2, poi  ne da 1 alla strega. Quante pere restano sull’albero?</a:t>
            </a:r>
          </a:p>
          <a:p>
            <a:r>
              <a:rPr lang="it-IT" dirty="0"/>
              <a:t>I bambini di 4 anni: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Ogni strega ha la sua parrucca?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Incolla biscotti e quadretti di cioccolata, dove sono di più</a:t>
            </a:r>
            <a:r>
              <a:rPr lang="it-IT" dirty="0" smtClean="0"/>
              <a:t>?</a:t>
            </a:r>
          </a:p>
          <a:p>
            <a:r>
              <a:rPr lang="it-IT" dirty="0"/>
              <a:t>I bambini di </a:t>
            </a:r>
            <a:r>
              <a:rPr lang="it-IT" dirty="0" smtClean="0"/>
              <a:t>3 </a:t>
            </a:r>
            <a:r>
              <a:rPr lang="it-IT" dirty="0"/>
              <a:t>anni: </a:t>
            </a:r>
            <a:endParaRPr lang="it-IT" dirty="0" smtClean="0"/>
          </a:p>
          <a:p>
            <a:r>
              <a:rPr lang="it-IT" dirty="0" smtClean="0"/>
              <a:t>Incolla 1 cappello  a ogni strega e conta.</a:t>
            </a:r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67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b="4038"/>
          <a:stretch/>
        </p:blipFill>
        <p:spPr>
          <a:xfrm>
            <a:off x="4040481" y="1934914"/>
            <a:ext cx="4665936" cy="366847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3731" b="4680"/>
          <a:stretch/>
        </p:blipFill>
        <p:spPr>
          <a:xfrm rot="10800000">
            <a:off x="395536" y="553792"/>
            <a:ext cx="3109865" cy="432730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067944" y="573325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di 3 anni </a:t>
            </a:r>
          </a:p>
          <a:p>
            <a:r>
              <a:rPr lang="it-IT" dirty="0" smtClean="0"/>
              <a:t>– Incolla il bambino DENTRO al sacco della strega.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5" y="515719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di 3 anni </a:t>
            </a:r>
          </a:p>
          <a:p>
            <a:r>
              <a:rPr lang="it-IT" dirty="0" smtClean="0"/>
              <a:t>– Incolla il bambino IN ALTO </a:t>
            </a:r>
          </a:p>
          <a:p>
            <a:r>
              <a:rPr lang="it-IT" dirty="0"/>
              <a:t> </a:t>
            </a:r>
            <a:r>
              <a:rPr lang="it-IT" dirty="0" smtClean="0"/>
              <a:t>  la pera IN BASSO.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79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572000" y="3673249"/>
            <a:ext cx="42844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Cip e </a:t>
            </a:r>
            <a:r>
              <a:rPr lang="it-IT" dirty="0" err="1" smtClean="0"/>
              <a:t>Ciop</a:t>
            </a:r>
            <a:r>
              <a:rPr lang="it-IT" dirty="0" smtClean="0"/>
              <a:t> ci portano alcuni ingredienti con i quali i bambini e le bambine, preparano «La maschera dolce».</a:t>
            </a:r>
          </a:p>
          <a:p>
            <a:r>
              <a:rPr lang="it-IT" dirty="0"/>
              <a:t>S</a:t>
            </a:r>
            <a:r>
              <a:rPr lang="it-IT" dirty="0" smtClean="0"/>
              <a:t>u una base di riso soffiato stendiamo un velo di cioccolato, I bambini compongono il volto con confetti, caramelle gommose e fiocchi di mais.</a:t>
            </a:r>
          </a:p>
          <a:p>
            <a:endParaRPr lang="it-IT" i="1" dirty="0"/>
          </a:p>
          <a:p>
            <a:r>
              <a:rPr lang="it-IT" dirty="0" smtClean="0"/>
              <a:t>In un secondo momento riproducono sul foglio come ricordano, la propria «maschera dolce».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1" t="26686" r="6433" b="16314"/>
          <a:stretch/>
        </p:blipFill>
        <p:spPr>
          <a:xfrm>
            <a:off x="4572000" y="836712"/>
            <a:ext cx="4093388" cy="259883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3448"/>
            <a:ext cx="3960000" cy="2970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48706"/>
            <a:ext cx="3990216" cy="29926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39516" y="0"/>
            <a:ext cx="4048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  <a:latin typeface="AR BLANCA" panose="02000000000000000000" pitchFamily="2" charset="0"/>
              </a:rPr>
              <a:t>Maschere dolci</a:t>
            </a:r>
            <a:endParaRPr lang="it-IT" sz="4400" dirty="0">
              <a:solidFill>
                <a:srgbClr val="FF0000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9647" y="804030"/>
            <a:ext cx="4804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Sbricioliamo ognuno un biscotto ben chiuso in un sacchetto, che divertimento.</a:t>
            </a:r>
          </a:p>
          <a:p>
            <a:r>
              <a:rPr lang="it-IT" i="1" dirty="0" smtClean="0"/>
              <a:t>«Guarda sembra polvere!»</a:t>
            </a:r>
          </a:p>
          <a:p>
            <a:r>
              <a:rPr lang="it-IT" dirty="0" smtClean="0"/>
              <a:t>L’insegnante mescola gli ingredienti poi, ogni bambino versa nella ciotola le briciole ottenute. Alla fine l’insegnante da forma al dolce che riposa in frigorifero fino all’ora di pranzo.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0" y="908720"/>
            <a:ext cx="3416864" cy="256264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07468" y="44624"/>
            <a:ext cx="6064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  <a:latin typeface="AR BLANCA" panose="02000000000000000000" pitchFamily="2" charset="0"/>
              </a:rPr>
              <a:t>Salame di cioccolato</a:t>
            </a:r>
            <a:endParaRPr lang="it-IT" sz="4400" dirty="0">
              <a:solidFill>
                <a:srgbClr val="FF0000"/>
              </a:solidFill>
              <a:latin typeface="AR BLANCA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" r="18796"/>
          <a:stretch/>
        </p:blipFill>
        <p:spPr>
          <a:xfrm>
            <a:off x="401756" y="4009038"/>
            <a:ext cx="3142372" cy="27323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47" y="3000746"/>
            <a:ext cx="4987496" cy="374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922927" y="6161628"/>
            <a:ext cx="633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di 3 anni disegnano l’esperienza.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2" b="3469"/>
          <a:stretch/>
        </p:blipFill>
        <p:spPr>
          <a:xfrm>
            <a:off x="899592" y="448338"/>
            <a:ext cx="7632508" cy="53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4628" y="764704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ATTIVITA’ POMERIDIANE</a:t>
            </a:r>
          </a:p>
          <a:p>
            <a:r>
              <a:rPr lang="it-IT" dirty="0" smtClean="0"/>
              <a:t>Proponiamo ai bambini questo materiale speciale che è l’argilla,</a:t>
            </a:r>
          </a:p>
          <a:p>
            <a:r>
              <a:rPr lang="it-IT" dirty="0" smtClean="0"/>
              <a:t>Sono liberi di indagare e ricercare «la terra»  schiacciando, spezzando, annusando, imprimendo sulla superficie segni e tracce.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64704"/>
            <a:ext cx="5017277" cy="376295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4776192" cy="35821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47864" y="0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  <a:latin typeface="AR BLANCA" panose="02000000000000000000" pitchFamily="2" charset="0"/>
              </a:rPr>
              <a:t>Argilla</a:t>
            </a:r>
            <a:endParaRPr lang="it-IT" sz="4400" dirty="0">
              <a:solidFill>
                <a:srgbClr val="FF0000"/>
              </a:solidFill>
              <a:latin typeface="AR BLANCA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86650" y="4932040"/>
            <a:ext cx="3625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«E’ fredda…bagnata…appiccicosa»</a:t>
            </a:r>
          </a:p>
          <a:p>
            <a:endParaRPr lang="it-IT" i="1" dirty="0"/>
          </a:p>
          <a:p>
            <a:r>
              <a:rPr lang="it-IT" i="1" dirty="0" smtClean="0"/>
              <a:t>«La mia è calda adesso…»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5305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8491" y="4653136"/>
            <a:ext cx="83014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giorno successivo propongo ai bambini di fare con l’argilla solo palline….concentriamoci  sulla forma.</a:t>
            </a:r>
          </a:p>
          <a:p>
            <a:endParaRPr lang="it-IT" dirty="0"/>
          </a:p>
          <a:p>
            <a:r>
              <a:rPr lang="it-IT" dirty="0" smtClean="0"/>
              <a:t>Subito appare chiaro che le palline si possono ordinare.</a:t>
            </a:r>
          </a:p>
          <a:p>
            <a:r>
              <a:rPr lang="it-IT" i="1" dirty="0" smtClean="0"/>
              <a:t>« Guarda ne ho fatte quattro ….questa è la PIU’ grande»</a:t>
            </a:r>
          </a:p>
          <a:p>
            <a:endParaRPr lang="it-IT" i="1" dirty="0"/>
          </a:p>
          <a:p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827149" cy="418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35852"/>
            <a:ext cx="4816986" cy="36127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320480" cy="324036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65258" y="88982"/>
            <a:ext cx="41689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…le palline si possono contare</a:t>
            </a:r>
          </a:p>
          <a:p>
            <a:r>
              <a:rPr lang="it-IT" i="1" dirty="0" smtClean="0"/>
              <a:t>« Ne ho fatte dieci»</a:t>
            </a:r>
          </a:p>
          <a:p>
            <a:endParaRPr lang="it-IT" i="1" dirty="0" smtClean="0"/>
          </a:p>
          <a:p>
            <a:r>
              <a:rPr lang="it-IT" dirty="0"/>
              <a:t>i bambini confrontano tra loro le quantità.</a:t>
            </a:r>
            <a:endParaRPr lang="it-IT" i="1" dirty="0"/>
          </a:p>
          <a:p>
            <a:r>
              <a:rPr lang="it-IT" i="1" dirty="0" smtClean="0"/>
              <a:t>«Le mie sono dodici, sono di più delle tue…»</a:t>
            </a:r>
          </a:p>
          <a:p>
            <a:endParaRPr lang="it-IT" i="1" dirty="0" smtClean="0"/>
          </a:p>
          <a:p>
            <a:r>
              <a:rPr lang="it-IT" i="1" dirty="0" smtClean="0"/>
              <a:t>Stimano e ipotizzano</a:t>
            </a:r>
          </a:p>
          <a:p>
            <a:r>
              <a:rPr lang="it-IT" i="1" dirty="0" smtClean="0"/>
              <a:t>« …ho ancora argilla, a me vengono più di dodici allora»</a:t>
            </a:r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6422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-108520" y="167835"/>
            <a:ext cx="388843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F0"/>
                </a:solidFill>
                <a:latin typeface="AR BLANCA" panose="02000000000000000000" pitchFamily="2" charset="0"/>
              </a:rPr>
              <a:t>CARNEVALE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AR BLANCA" panose="02000000000000000000" pitchFamily="2" charset="0"/>
              </a:rPr>
              <a:t>, </a:t>
            </a:r>
            <a:r>
              <a:rPr lang="it-IT" dirty="0">
                <a:solidFill>
                  <a:srgbClr val="FFC000"/>
                </a:solidFill>
                <a:latin typeface="AR BLANCA" panose="02000000000000000000" pitchFamily="2" charset="0"/>
              </a:rPr>
              <a:t>OGNI </a:t>
            </a:r>
            <a:r>
              <a:rPr lang="it-IT" dirty="0">
                <a:solidFill>
                  <a:srgbClr val="92D050"/>
                </a:solidFill>
                <a:latin typeface="AR BLANCA" panose="02000000000000000000" pitchFamily="2" charset="0"/>
              </a:rPr>
              <a:t>SCHERZO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AR BLANCA" panose="02000000000000000000" pitchFamily="2" charset="0"/>
              </a:rPr>
              <a:t> </a:t>
            </a:r>
            <a:r>
              <a:rPr lang="it-IT" dirty="0">
                <a:solidFill>
                  <a:srgbClr val="7030A0"/>
                </a:solidFill>
                <a:latin typeface="AR BLANCA" panose="02000000000000000000" pitchFamily="2" charset="0"/>
              </a:rPr>
              <a:t>VALE!</a:t>
            </a:r>
          </a:p>
          <a:p>
            <a:pPr algn="ctr"/>
            <a:r>
              <a:rPr lang="it-IT" sz="1600" dirty="0"/>
              <a:t>Mi metterò una maschera</a:t>
            </a:r>
          </a:p>
          <a:p>
            <a:pPr algn="ctr"/>
            <a:r>
              <a:rPr lang="it-IT" sz="1600" dirty="0"/>
              <a:t>da Pulcinella</a:t>
            </a:r>
          </a:p>
          <a:p>
            <a:pPr algn="ctr"/>
            <a:r>
              <a:rPr lang="it-IT" sz="1600" dirty="0"/>
              <a:t>e dirò che ho inventato</a:t>
            </a:r>
          </a:p>
          <a:p>
            <a:pPr algn="ctr"/>
            <a:r>
              <a:rPr lang="it-IT" sz="1600" dirty="0"/>
              <a:t>la mozzarella.</a:t>
            </a:r>
          </a:p>
          <a:p>
            <a:pPr algn="ctr"/>
            <a:r>
              <a:rPr lang="it-IT" sz="1600" dirty="0"/>
              <a:t>Mi metterò una maschera</a:t>
            </a:r>
          </a:p>
          <a:p>
            <a:pPr algn="ctr"/>
            <a:r>
              <a:rPr lang="it-IT" sz="1600" dirty="0"/>
              <a:t>da Pantalone, </a:t>
            </a:r>
          </a:p>
          <a:p>
            <a:pPr algn="ctr"/>
            <a:r>
              <a:rPr lang="it-IT" sz="1600" dirty="0"/>
              <a:t>dirò che ogni mio starnuto</a:t>
            </a:r>
          </a:p>
          <a:p>
            <a:pPr algn="ctr"/>
            <a:r>
              <a:rPr lang="it-IT" sz="1600" dirty="0"/>
              <a:t>vale un milione.</a:t>
            </a:r>
          </a:p>
          <a:p>
            <a:pPr algn="ctr"/>
            <a:r>
              <a:rPr lang="it-IT" sz="1600" dirty="0"/>
              <a:t>Mi metterò una maschera</a:t>
            </a:r>
          </a:p>
          <a:p>
            <a:pPr algn="ctr"/>
            <a:r>
              <a:rPr lang="it-IT" sz="1600" dirty="0"/>
              <a:t>da pagliaccio,</a:t>
            </a:r>
          </a:p>
          <a:p>
            <a:pPr algn="ctr"/>
            <a:r>
              <a:rPr lang="it-IT" sz="1600" dirty="0"/>
              <a:t>per far credere a tutti</a:t>
            </a:r>
          </a:p>
          <a:p>
            <a:pPr algn="ctr"/>
            <a:r>
              <a:rPr lang="it-IT" sz="1600" dirty="0"/>
              <a:t>che il sole è di ghiaccio.</a:t>
            </a:r>
          </a:p>
          <a:p>
            <a:pPr algn="ctr"/>
            <a:r>
              <a:rPr lang="it-IT" sz="1600" dirty="0"/>
              <a:t>Mi metterò una maschera</a:t>
            </a:r>
          </a:p>
          <a:p>
            <a:pPr algn="ctr"/>
            <a:r>
              <a:rPr lang="it-IT" sz="1600" dirty="0"/>
              <a:t>da imperatore,</a:t>
            </a:r>
          </a:p>
          <a:p>
            <a:pPr algn="ctr"/>
            <a:r>
              <a:rPr lang="it-IT" sz="1600" dirty="0"/>
              <a:t>avrò un impero</a:t>
            </a:r>
          </a:p>
          <a:p>
            <a:pPr algn="ctr"/>
            <a:r>
              <a:rPr lang="it-IT" sz="1600" dirty="0"/>
              <a:t>per un paio d’ore.</a:t>
            </a:r>
          </a:p>
          <a:p>
            <a:pPr algn="ctr"/>
            <a:r>
              <a:rPr lang="it-IT" sz="1600" dirty="0"/>
              <a:t>Per voler mio dovranno</a:t>
            </a:r>
          </a:p>
          <a:p>
            <a:pPr algn="ctr"/>
            <a:r>
              <a:rPr lang="it-IT" sz="1600" dirty="0"/>
              <a:t>levarsi la maschera</a:t>
            </a:r>
          </a:p>
          <a:p>
            <a:pPr algn="ctr"/>
            <a:r>
              <a:rPr lang="it-IT" sz="1600" dirty="0"/>
              <a:t>quelli che la portano</a:t>
            </a:r>
          </a:p>
          <a:p>
            <a:pPr algn="ctr"/>
            <a:r>
              <a:rPr lang="it-IT" sz="1600" dirty="0"/>
              <a:t>Ogni giorno dell’anno…</a:t>
            </a:r>
          </a:p>
          <a:p>
            <a:pPr algn="ctr"/>
            <a:r>
              <a:rPr lang="it-IT" sz="1600" dirty="0"/>
              <a:t>E sarà il Carnevale</a:t>
            </a:r>
          </a:p>
          <a:p>
            <a:pPr algn="ctr"/>
            <a:r>
              <a:rPr lang="it-IT" sz="1600" dirty="0"/>
              <a:t>più divertente</a:t>
            </a:r>
          </a:p>
          <a:p>
            <a:pPr algn="ctr"/>
            <a:r>
              <a:rPr lang="it-IT" sz="1600" dirty="0"/>
              <a:t>veder la faccia vera</a:t>
            </a:r>
          </a:p>
          <a:p>
            <a:pPr algn="ctr"/>
            <a:r>
              <a:rPr lang="it-IT" sz="1600" dirty="0"/>
              <a:t>di tanta gente.</a:t>
            </a:r>
          </a:p>
          <a:p>
            <a:pPr algn="ctr"/>
            <a:r>
              <a:rPr lang="it-IT" sz="1600" dirty="0"/>
              <a:t>                                      G. </a:t>
            </a:r>
            <a:r>
              <a:rPr lang="it-IT" sz="1600" dirty="0" err="1"/>
              <a:t>Rodari</a:t>
            </a:r>
            <a:endParaRPr lang="it-IT" sz="1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4" r="6781" b="17036"/>
          <a:stretch/>
        </p:blipFill>
        <p:spPr>
          <a:xfrm>
            <a:off x="3871371" y="404664"/>
            <a:ext cx="5048966" cy="41112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 b="21972"/>
          <a:stretch/>
        </p:blipFill>
        <p:spPr>
          <a:xfrm>
            <a:off x="4403464" y="4857422"/>
            <a:ext cx="3984780" cy="182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0" y="260648"/>
            <a:ext cx="5467121" cy="410034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0650" y="4509120"/>
            <a:ext cx="3777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Esaurita la massa d’argilla a disposizione, con le palline ottenute provano spontaneamente  ad impilarle per ottenere torri…</a:t>
            </a:r>
          </a:p>
          <a:p>
            <a:r>
              <a:rPr lang="it-IT" dirty="0" smtClean="0"/>
              <a:t>Ma non è cosa semplice «</a:t>
            </a:r>
            <a:r>
              <a:rPr lang="it-IT" i="1" dirty="0" smtClean="0"/>
              <a:t>farle stare su</a:t>
            </a:r>
            <a:r>
              <a:rPr lang="it-IT" dirty="0" smtClean="0"/>
              <a:t>»</a:t>
            </a:r>
          </a:p>
          <a:p>
            <a:r>
              <a:rPr lang="it-IT" dirty="0" smtClean="0"/>
              <a:t>Il risultato dopo qualche tentativo!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35">
            <a:off x="5198035" y="572313"/>
            <a:ext cx="3537253" cy="265294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89289"/>
            <a:ext cx="3938416" cy="29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3048000" cy="2286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36712"/>
            <a:ext cx="4397902" cy="329842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3576736" cy="26825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36199"/>
            <a:ext cx="3048000" cy="2286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9336" y="116632"/>
            <a:ext cx="783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 </a:t>
            </a:r>
            <a:r>
              <a:rPr lang="it-IT" i="1" dirty="0" smtClean="0"/>
              <a:t>Faccio dei cubetti….così guarda le batto</a:t>
            </a:r>
            <a:r>
              <a:rPr lang="it-IT" dirty="0" smtClean="0"/>
              <a:t>..»</a:t>
            </a:r>
          </a:p>
          <a:p>
            <a:r>
              <a:rPr lang="it-IT" dirty="0" smtClean="0"/>
              <a:t>Le palline trasformate in cubi si impilano con più facilità e la torre è più stabile!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72822" y="6095037"/>
            <a:ext cx="545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Una soluzione ancora diversa, le palline schiacciate </a:t>
            </a:r>
          </a:p>
          <a:p>
            <a:r>
              <a:rPr lang="it-IT" dirty="0" smtClean="0"/>
              <a:t>e la torre è fatta!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0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35" y="616715"/>
            <a:ext cx="5765938" cy="432445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3528" y="633307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Proviamo a fare una testa con l’argilla…</a:t>
            </a:r>
          </a:p>
          <a:p>
            <a:r>
              <a:rPr lang="it-IT" dirty="0" smtClean="0"/>
              <a:t>Come fare per farla rimanere in piedi? </a:t>
            </a:r>
          </a:p>
          <a:p>
            <a:r>
              <a:rPr lang="it-IT" dirty="0" smtClean="0"/>
              <a:t>E gli occhi e il naso?</a:t>
            </a:r>
          </a:p>
          <a:p>
            <a:r>
              <a:rPr lang="it-IT" dirty="0" smtClean="0"/>
              <a:t>I bambini trovano diverse soluzioni ognuno ha una propria originale visione.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8" y="3888709"/>
            <a:ext cx="3432720" cy="25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4064000" cy="304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3704"/>
            <a:ext cx="4064000" cy="304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4050704" cy="54009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88024" y="260648"/>
            <a:ext cx="405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Giovedì grasso  sfiliamo per le vie del paese lanciando coriandoli…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04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451"/>
            <a:ext cx="3186608" cy="424881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108">
            <a:off x="2100175" y="3607269"/>
            <a:ext cx="2286000" cy="304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r="16943"/>
          <a:stretch/>
        </p:blipFill>
        <p:spPr>
          <a:xfrm>
            <a:off x="6588224" y="218436"/>
            <a:ext cx="2269720" cy="432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r="17939" b="5822"/>
          <a:stretch/>
        </p:blipFill>
        <p:spPr>
          <a:xfrm>
            <a:off x="4067941" y="218436"/>
            <a:ext cx="2223522" cy="432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675540" y="4964975"/>
            <a:ext cx="4182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Arrivati in piazza nella vetrina dell’ufficio turistico ammiriamo la nostra maschera tradizionale. </a:t>
            </a:r>
          </a:p>
          <a:p>
            <a:r>
              <a:rPr lang="it-IT" dirty="0" smtClean="0"/>
              <a:t>Lo </a:t>
            </a:r>
            <a:r>
              <a:rPr lang="it-IT" dirty="0" err="1" smtClean="0"/>
              <a:t>Smotazin</a:t>
            </a:r>
            <a:r>
              <a:rPr lang="it-IT" dirty="0" smtClean="0"/>
              <a:t> e il Cavalier.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17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" r="5657"/>
          <a:stretch/>
        </p:blipFill>
        <p:spPr>
          <a:xfrm rot="16200000">
            <a:off x="1505104" y="-480154"/>
            <a:ext cx="6183962" cy="85471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1418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BLANCA" panose="02000000000000000000" pitchFamily="2" charset="0"/>
              </a:rPr>
              <a:t>Sull’Amico del Popolo….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BLANCA" panose="02000000000000000000" pitchFamily="2" charset="0"/>
              </a:rPr>
              <a:t>Così scrivono di noi.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30354"/>
            <a:ext cx="3906688" cy="520891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54896"/>
            <a:ext cx="4552618" cy="341446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39516" y="-27384"/>
            <a:ext cx="4048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BLANCA" panose="02000000000000000000" pitchFamily="2" charset="0"/>
              </a:rPr>
              <a:t>Galleggiamento</a:t>
            </a:r>
            <a:endParaRPr lang="it-IT" sz="4400" dirty="0">
              <a:solidFill>
                <a:schemeClr val="tx2">
                  <a:lumMod val="60000"/>
                  <a:lumOff val="40000"/>
                </a:schemeClr>
              </a:solidFill>
              <a:latin typeface="AR BLANCA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836712"/>
            <a:ext cx="4408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Lunedì 22 febbraio disponiamo sul tavolo due vaschette con l’acqua e alcuni oggetti di diverso materiale.</a:t>
            </a:r>
          </a:p>
          <a:p>
            <a:r>
              <a:rPr lang="it-IT" i="1" dirty="0" smtClean="0"/>
              <a:t>«Il sasso va giù…come la molletta!»</a:t>
            </a:r>
          </a:p>
          <a:p>
            <a:endParaRPr lang="it-IT" i="1" dirty="0"/>
          </a:p>
          <a:p>
            <a:r>
              <a:rPr lang="it-IT" i="1" dirty="0" smtClean="0"/>
              <a:t>«La pigna e la corteggia galleggiano…»</a:t>
            </a:r>
          </a:p>
          <a:p>
            <a:r>
              <a:rPr lang="it-IT" i="1" dirty="0" smtClean="0"/>
              <a:t>«Anche il tappo di plastica sta su…ma se ci metto sopra  questo?»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905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24" y="3669311"/>
            <a:ext cx="3864768" cy="289857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00" y="260648"/>
            <a:ext cx="4296816" cy="32226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2" y="2204864"/>
            <a:ext cx="4136406" cy="44510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7544" y="260648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«La scatolina di plastica sta a galla…se metto dentro la carta?...Guarda! Sta ancora a galla!»</a:t>
            </a:r>
          </a:p>
          <a:p>
            <a:endParaRPr lang="it-IT" i="1" dirty="0"/>
          </a:p>
          <a:p>
            <a:r>
              <a:rPr lang="it-IT" dirty="0" smtClean="0"/>
              <a:t>L’esperienza condivisa tra pari aumenta le conoscenze dell’intero gruppo.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56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5496" y="600864"/>
            <a:ext cx="46947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Martedì 23 febbraio ricordiamo insieme cosa era successo alla Strega </a:t>
            </a:r>
            <a:r>
              <a:rPr lang="it-IT" dirty="0" err="1" smtClean="0"/>
              <a:t>Bistrega</a:t>
            </a:r>
            <a:r>
              <a:rPr lang="it-IT" dirty="0" smtClean="0"/>
              <a:t> quando buttò il sasso nel pentolone pensando fosse Pierino.</a:t>
            </a:r>
          </a:p>
          <a:p>
            <a:r>
              <a:rPr lang="it-IT" i="1" dirty="0" smtClean="0"/>
              <a:t>«Il sasso va giù e fa uscire l’acqua che la scotta…»</a:t>
            </a:r>
          </a:p>
          <a:p>
            <a:endParaRPr lang="it-IT" i="1" dirty="0"/>
          </a:p>
          <a:p>
            <a:r>
              <a:rPr lang="it-IT" dirty="0" smtClean="0"/>
              <a:t>Se mettiamo i sassi nell’acqua cosa succede? </a:t>
            </a:r>
          </a:p>
          <a:p>
            <a:r>
              <a:rPr lang="it-IT" i="1" dirty="0" smtClean="0"/>
              <a:t>«Si sposta in su…»</a:t>
            </a:r>
          </a:p>
          <a:p>
            <a:endParaRPr lang="it-IT" i="1" dirty="0" smtClean="0"/>
          </a:p>
          <a:p>
            <a:r>
              <a:rPr lang="it-IT" dirty="0" smtClean="0"/>
              <a:t>Un sasso per ogni bambino e…piano piano</a:t>
            </a:r>
          </a:p>
          <a:p>
            <a:endParaRPr lang="it-IT" i="1" dirty="0"/>
          </a:p>
          <a:p>
            <a:r>
              <a:rPr lang="it-IT" i="1" dirty="0" smtClean="0"/>
              <a:t>«L’acqua sale…è</a:t>
            </a:r>
          </a:p>
          <a:p>
            <a:r>
              <a:rPr lang="it-IT" i="1" dirty="0" smtClean="0"/>
              <a:t>arrivata a 400»</a:t>
            </a:r>
          </a:p>
          <a:p>
            <a:endParaRPr lang="it-IT" i="1" dirty="0"/>
          </a:p>
          <a:p>
            <a:r>
              <a:rPr lang="it-IT" dirty="0" smtClean="0"/>
              <a:t>15 sassolini hanno </a:t>
            </a:r>
          </a:p>
          <a:p>
            <a:r>
              <a:rPr lang="it-IT" dirty="0"/>
              <a:t>s</a:t>
            </a:r>
            <a:r>
              <a:rPr lang="it-IT" dirty="0" smtClean="0"/>
              <a:t>postato il livello </a:t>
            </a:r>
          </a:p>
          <a:p>
            <a:r>
              <a:rPr lang="it-IT" dirty="0"/>
              <a:t>d</a:t>
            </a:r>
            <a:r>
              <a:rPr lang="it-IT" dirty="0" smtClean="0"/>
              <a:t>ell’acqua di 100ml. </a:t>
            </a:r>
          </a:p>
          <a:p>
            <a:r>
              <a:rPr lang="it-IT" dirty="0" smtClean="0"/>
              <a:t>Proviamo con 2 più </a:t>
            </a:r>
          </a:p>
          <a:p>
            <a:r>
              <a:rPr lang="it-IT" dirty="0" smtClean="0"/>
              <a:t>grandi…</a:t>
            </a:r>
          </a:p>
          <a:p>
            <a:endParaRPr lang="it-IT" dirty="0" smtClean="0"/>
          </a:p>
          <a:p>
            <a:r>
              <a:rPr lang="it-IT" i="1" dirty="0" smtClean="0"/>
              <a:t>«Sempre 400…perché</a:t>
            </a:r>
          </a:p>
          <a:p>
            <a:r>
              <a:rPr lang="it-IT" i="1" dirty="0" smtClean="0"/>
              <a:t>Pesano uguale..»</a:t>
            </a:r>
            <a:endParaRPr lang="it-IT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24" y="332656"/>
            <a:ext cx="3828772" cy="265068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96" y="3789040"/>
            <a:ext cx="2143980" cy="28477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71" y="3156760"/>
            <a:ext cx="4632176" cy="34741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99592" y="-27384"/>
            <a:ext cx="4048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2">
                    <a:lumMod val="25000"/>
                  </a:schemeClr>
                </a:solidFill>
                <a:latin typeface="AR BLANCA" panose="02000000000000000000" pitchFamily="2" charset="0"/>
              </a:rPr>
              <a:t>Il volume</a:t>
            </a:r>
            <a:endParaRPr lang="it-IT" sz="4400" dirty="0">
              <a:solidFill>
                <a:schemeClr val="bg2">
                  <a:lumMod val="25000"/>
                </a:schemeClr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b="8572"/>
          <a:stretch/>
        </p:blipFill>
        <p:spPr>
          <a:xfrm>
            <a:off x="5652120" y="3902750"/>
            <a:ext cx="2736304" cy="291062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08" y="585048"/>
            <a:ext cx="3524488" cy="321505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40" y="2537916"/>
            <a:ext cx="3206594" cy="427546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39516" y="-27384"/>
            <a:ext cx="4048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accent6">
                    <a:lumMod val="75000"/>
                  </a:schemeClr>
                </a:solidFill>
                <a:latin typeface="AR BLANCA" panose="02000000000000000000" pitchFamily="2" charset="0"/>
              </a:rPr>
              <a:t>Equilibrio</a:t>
            </a:r>
            <a:endParaRPr lang="it-IT" sz="4400" dirty="0">
              <a:solidFill>
                <a:schemeClr val="accent6">
                  <a:lumMod val="75000"/>
                </a:schemeClr>
              </a:solidFill>
              <a:latin typeface="AR BLANCA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620688"/>
            <a:ext cx="5064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Mercoledì 24 febbraio ricordiamo con i bambini l’impresa di Pierino, fa una torre di pignatte e arriva fino al camino.</a:t>
            </a:r>
          </a:p>
          <a:p>
            <a:r>
              <a:rPr lang="it-IT" dirty="0" smtClean="0"/>
              <a:t>Diamo ai bambini divisi in gruppi d’età , ciotole, tappi di sughero, </a:t>
            </a:r>
          </a:p>
          <a:p>
            <a:r>
              <a:rPr lang="it-IT" dirty="0" smtClean="0"/>
              <a:t>scatole per costruire delle torri.</a:t>
            </a:r>
          </a:p>
          <a:p>
            <a:r>
              <a:rPr lang="it-IT" dirty="0" smtClean="0"/>
              <a:t>Le difficoltà non </a:t>
            </a:r>
          </a:p>
          <a:p>
            <a:r>
              <a:rPr lang="it-IT" dirty="0" smtClean="0"/>
              <a:t>mancano ma in </a:t>
            </a:r>
          </a:p>
          <a:p>
            <a:r>
              <a:rPr lang="it-IT" dirty="0" smtClean="0"/>
              <a:t>gruppo le soluzioni </a:t>
            </a:r>
          </a:p>
          <a:p>
            <a:r>
              <a:rPr lang="it-IT" dirty="0" smtClean="0"/>
              <a:t>si trovano più </a:t>
            </a:r>
          </a:p>
          <a:p>
            <a:r>
              <a:rPr lang="it-IT" dirty="0" smtClean="0"/>
              <a:t>facilmente.</a:t>
            </a:r>
            <a:endParaRPr lang="it-IT" dirty="0"/>
          </a:p>
          <a:p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1880016" cy="25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404"/>
            <a:ext cx="4049999" cy="54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124404"/>
            <a:ext cx="4050706" cy="540094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3568" y="36442"/>
            <a:ext cx="750708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B0F0"/>
                </a:solidFill>
                <a:latin typeface="AR BLANCA" panose="02000000000000000000" pitchFamily="2" charset="0"/>
              </a:rPr>
              <a:t>Maschere alle finestre</a:t>
            </a:r>
            <a:endParaRPr lang="it-IT" sz="3200" dirty="0">
              <a:solidFill>
                <a:srgbClr val="7030A0"/>
              </a:solidFill>
              <a:latin typeface="AR BLANCA" panose="02000000000000000000" pitchFamily="2" charset="0"/>
            </a:endParaRPr>
          </a:p>
          <a:p>
            <a:pPr algn="ctr"/>
            <a:r>
              <a:rPr lang="it-IT" dirty="0" smtClean="0"/>
              <a:t>ATTIVITA’ POMERIDIANE punteggio, ritaglio, piegature.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63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87" y="3866024"/>
            <a:ext cx="4140690" cy="237128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4" y="620688"/>
            <a:ext cx="3864768" cy="289857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8956" y="2532728"/>
            <a:ext cx="5499744" cy="270326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62244" y="1886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Qual’ è la torre più alta?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1327" y="628299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Ordina le torri dalla più BASSA alla più ALTA.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67196" y="360448"/>
            <a:ext cx="2925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Che torre! Incolla Pierino in ALTO e la Strega in BASSO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03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7704" y="116632"/>
            <a:ext cx="5200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  <a:latin typeface="AR BLANCA" panose="02000000000000000000" pitchFamily="2" charset="0"/>
              </a:rPr>
              <a:t>Giornate dello sport</a:t>
            </a:r>
            <a:endParaRPr lang="it-IT" sz="4400" dirty="0">
              <a:solidFill>
                <a:srgbClr val="FF0000"/>
              </a:solidFill>
              <a:latin typeface="AR BLANCA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1" y="886073"/>
            <a:ext cx="4428492" cy="590465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93" y="1362168"/>
            <a:ext cx="4416492" cy="331236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92046" y="88753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equilibrio sulla neve ghiacciata!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20" y="4678495"/>
            <a:ext cx="1584176" cy="21122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444208" y="4941168"/>
            <a:ext cx="2220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Sul sentiero troviamo tante impronte….</a:t>
            </a:r>
          </a:p>
          <a:p>
            <a:endParaRPr lang="it-IT" dirty="0" smtClean="0"/>
          </a:p>
          <a:p>
            <a:r>
              <a:rPr lang="it-IT" i="1" dirty="0" smtClean="0"/>
              <a:t>«Guarda è passato un cervo!»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3290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0648"/>
            <a:ext cx="7620000" cy="5715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62000" y="63093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Non è stato semplice arrivare in fondo ma ci siamo riusciti tutti!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1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3" y="116632"/>
            <a:ext cx="4992554" cy="37444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5" r="21818"/>
          <a:stretch/>
        </p:blipFill>
        <p:spPr>
          <a:xfrm>
            <a:off x="5789061" y="116632"/>
            <a:ext cx="3103419" cy="5715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0" y="3999606"/>
            <a:ext cx="3552494" cy="266975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95936" y="594928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Alla fine un po’ di acrobazie su un mucchio di neve….  </a:t>
            </a:r>
          </a:p>
          <a:p>
            <a:r>
              <a:rPr lang="it-IT" dirty="0" smtClean="0"/>
              <a:t>Se scendiamo insieme è più semplice!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37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420888"/>
            <a:ext cx="8568952" cy="3406061"/>
          </a:xfrm>
          <a:prstGeom prst="rect">
            <a:avLst/>
          </a:prstGeom>
          <a:solidFill>
            <a:schemeClr val="bg2">
              <a:alpha val="1000"/>
            </a:schemeClr>
          </a:solidFill>
          <a:effectLst>
            <a:glow rad="1193800">
              <a:schemeClr val="bg1">
                <a:alpha val="7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dirty="0" smtClean="0">
                <a:ea typeface="Calibri"/>
                <a:cs typeface="Times New Roman"/>
              </a:rPr>
              <a:t>Abbiamo usato diverse tecniche per realizzare le maschere che poi sono servite per addobbare l’atrio, le finestre delle sezioni e per abbellire il muro esterno dell’edificio.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dirty="0" smtClean="0">
                <a:ea typeface="Calibri"/>
                <a:cs typeface="Times New Roman"/>
              </a:rPr>
              <a:t>Dalla storia letta a inizio percorso, abbiamo preso spunto non solo per approfondire il tema del Carnevale ma, anche per proporre ai diversi gruppi di età alcuni semplici esperimenti. Queste attività hanno permesso il </a:t>
            </a:r>
            <a:r>
              <a:rPr lang="it-IT" sz="2000" i="1" dirty="0" err="1" smtClean="0">
                <a:ea typeface="Calibri"/>
                <a:cs typeface="Times New Roman"/>
              </a:rPr>
              <a:t>peer</a:t>
            </a:r>
            <a:r>
              <a:rPr lang="it-IT" sz="2000" i="1" dirty="0" smtClean="0">
                <a:ea typeface="Calibri"/>
                <a:cs typeface="Times New Roman"/>
              </a:rPr>
              <a:t> tutoring, </a:t>
            </a:r>
            <a:r>
              <a:rPr lang="it-IT" sz="2000" dirty="0" smtClean="0">
                <a:ea typeface="Calibri"/>
                <a:cs typeface="Times New Roman"/>
              </a:rPr>
              <a:t>attivando un passaggio di conoscenze e strategie tra pari. I bambini aiutandosi a vicenda mettono a disposizione del gruppo le proprie competenze sentendosi allo stesso tempo  </a:t>
            </a:r>
            <a:r>
              <a:rPr lang="it-IT" sz="2000" b="1" dirty="0" smtClean="0">
                <a:ea typeface="Calibri"/>
                <a:cs typeface="Times New Roman"/>
              </a:rPr>
              <a:t>capaci</a:t>
            </a:r>
            <a:r>
              <a:rPr lang="it-IT" sz="2000" dirty="0" smtClean="0">
                <a:ea typeface="Calibri"/>
                <a:cs typeface="Times New Roman"/>
              </a:rPr>
              <a:t>.</a:t>
            </a:r>
            <a:endParaRPr lang="it-IT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84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05316"/>
            <a:ext cx="4375078" cy="583343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1447" y="467380"/>
            <a:ext cx="362047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 smtClean="0"/>
          </a:p>
          <a:p>
            <a:r>
              <a:rPr lang="it-IT" dirty="0" smtClean="0"/>
              <a:t>Lunedì 1 febbraio Cip e </a:t>
            </a:r>
            <a:r>
              <a:rPr lang="it-IT" dirty="0" err="1" smtClean="0"/>
              <a:t>Ciop</a:t>
            </a:r>
            <a:r>
              <a:rPr lang="it-IT" dirty="0" smtClean="0"/>
              <a:t> ci portano alla baita, tre pere, una strega e il racconto «Pierino e le pere».</a:t>
            </a:r>
          </a:p>
          <a:p>
            <a:endParaRPr lang="it-IT" dirty="0"/>
          </a:p>
          <a:p>
            <a:r>
              <a:rPr lang="it-IT" i="1" dirty="0" smtClean="0"/>
              <a:t>«Sarà vera o finta la Strega?»</a:t>
            </a:r>
          </a:p>
          <a:p>
            <a:endParaRPr lang="it-IT" i="1" dirty="0"/>
          </a:p>
          <a:p>
            <a:r>
              <a:rPr lang="it-IT" dirty="0" smtClean="0"/>
              <a:t>In sezione leggiamo il racconto che parla di un bambino, un albero di pere e della Strega </a:t>
            </a:r>
            <a:r>
              <a:rPr lang="it-IT" dirty="0" err="1" smtClean="0"/>
              <a:t>Bistrega</a:t>
            </a:r>
            <a:r>
              <a:rPr lang="it-IT" dirty="0" smtClean="0"/>
              <a:t> che per catturare Pierino si cambia vestito e parrucca due volte così da non farsi riconoscere.</a:t>
            </a:r>
          </a:p>
          <a:p>
            <a:endParaRPr lang="it-IT" dirty="0"/>
          </a:p>
          <a:p>
            <a:r>
              <a:rPr lang="it-IT" dirty="0" smtClean="0"/>
              <a:t>E’ lo spunto per parlare insieme di maschere e travestimenti che, da sempre rispondono al bisogno dell’uomo, di diventare qualcun altro anche solo per un giorno.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54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7668" y="203156"/>
            <a:ext cx="5080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 bambini di 5 anni disegnano: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Un momento del racconto.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L</a:t>
            </a:r>
            <a:r>
              <a:rPr lang="it-IT" sz="2000" dirty="0" smtClean="0"/>
              <a:t>a strega  che cambia vestito e parrucca.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9" t="18025" r="2286" b="19761"/>
          <a:stretch/>
        </p:blipFill>
        <p:spPr>
          <a:xfrm rot="16200000">
            <a:off x="3942194" y="1935096"/>
            <a:ext cx="6453580" cy="31589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6" r="10402"/>
          <a:stretch/>
        </p:blipFill>
        <p:spPr>
          <a:xfrm rot="16200000">
            <a:off x="109722" y="1816458"/>
            <a:ext cx="5242856" cy="46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18261" b="15256"/>
          <a:stretch/>
        </p:blipFill>
        <p:spPr>
          <a:xfrm rot="16200000">
            <a:off x="79125" y="577061"/>
            <a:ext cx="4029186" cy="368439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3037" y="4923970"/>
            <a:ext cx="3784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di 3 anni: La strega con la parrucca rossa.</a:t>
            </a:r>
          </a:p>
          <a:p>
            <a:endParaRPr lang="it-IT" dirty="0" smtClean="0"/>
          </a:p>
          <a:p>
            <a:r>
              <a:rPr lang="it-IT" dirty="0"/>
              <a:t>I bambini di </a:t>
            </a:r>
            <a:r>
              <a:rPr lang="it-IT" dirty="0" smtClean="0"/>
              <a:t>4 </a:t>
            </a:r>
            <a:r>
              <a:rPr lang="it-IT" dirty="0"/>
              <a:t>anni</a:t>
            </a:r>
            <a:r>
              <a:rPr lang="it-IT" dirty="0" smtClean="0"/>
              <a:t>: con i ritagli di carta compongono </a:t>
            </a:r>
            <a:r>
              <a:rPr lang="it-IT" dirty="0"/>
              <a:t>La </a:t>
            </a:r>
            <a:r>
              <a:rPr lang="it-IT" dirty="0" smtClean="0"/>
              <a:t>strega.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2948" r="3412" b="1720"/>
          <a:stretch/>
        </p:blipFill>
        <p:spPr>
          <a:xfrm>
            <a:off x="4196586" y="44624"/>
            <a:ext cx="4839910" cy="67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638306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di 5 anni disegnano in sequenza su una lunga striscia i momenti del racconto</a:t>
            </a:r>
            <a:endParaRPr lang="it-IT" dirty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4" t="5330" r="3542" b="3432"/>
          <a:stretch/>
        </p:blipFill>
        <p:spPr>
          <a:xfrm>
            <a:off x="684558" y="476672"/>
            <a:ext cx="7775874" cy="578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5362" y="852753"/>
            <a:ext cx="310451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B0F0"/>
                </a:solidFill>
                <a:latin typeface="AR BLANCA" panose="02000000000000000000" pitchFamily="2" charset="0"/>
              </a:rPr>
              <a:t>Maschere buffe</a:t>
            </a:r>
            <a:endParaRPr lang="it-IT" sz="3200" dirty="0">
              <a:solidFill>
                <a:srgbClr val="7030A0"/>
              </a:solidFill>
              <a:latin typeface="AR BLANCA" panose="02000000000000000000" pitchFamily="2" charset="0"/>
            </a:endParaRPr>
          </a:p>
          <a:p>
            <a:endParaRPr lang="it-IT" dirty="0"/>
          </a:p>
          <a:p>
            <a:r>
              <a:rPr lang="it-IT" dirty="0" smtClean="0"/>
              <a:t>ATTIVITA’ POMERIDIANE</a:t>
            </a:r>
          </a:p>
          <a:p>
            <a:r>
              <a:rPr lang="it-IT" dirty="0" smtClean="0"/>
              <a:t>I bambini osservano e commentano alcuni ritratti e sculture di artisti famosi.</a:t>
            </a:r>
          </a:p>
          <a:p>
            <a:endParaRPr lang="it-IT" dirty="0" smtClean="0"/>
          </a:p>
          <a:p>
            <a:r>
              <a:rPr lang="it-IT" dirty="0" smtClean="0"/>
              <a:t>L’insegnante propone al gruppo di disegnare un viso in modo non convenzionale, usando liberamente forme e colori 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54058" y="1138359"/>
            <a:ext cx="6063220" cy="45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" y="3235932"/>
            <a:ext cx="4608192" cy="345614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10842" y="692696"/>
            <a:ext cx="2772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Nei giorni seguenti il lavoro prosegue con la riproduzione del disegno su pannelli di polistirolo.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699188" cy="352439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03336" y="4086841"/>
            <a:ext cx="3735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stendono sulla superficie la tempera con molta attenzione e precisione, riempiendo le sezioni del disegno.</a:t>
            </a:r>
          </a:p>
          <a:p>
            <a:r>
              <a:rPr lang="it-IT" dirty="0" smtClean="0"/>
              <a:t>Scelgono il colore valutando bene così da non usare, per due zone «confinanti», la stessa tinta.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18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1499</Words>
  <Application>Microsoft Office PowerPoint</Application>
  <PresentationFormat>Presentazione su schermo (4:3)</PresentationFormat>
  <Paragraphs>175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U.A.: «Carnevale ogni scherzo vale»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Diego</dc:creator>
  <cp:lastModifiedBy>Diego</cp:lastModifiedBy>
  <cp:revision>246</cp:revision>
  <dcterms:created xsi:type="dcterms:W3CDTF">2020-12-04T18:38:44Z</dcterms:created>
  <dcterms:modified xsi:type="dcterms:W3CDTF">2021-03-08T17:35:14Z</dcterms:modified>
</cp:coreProperties>
</file>