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97" r:id="rId4"/>
    <p:sldId id="258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98" r:id="rId13"/>
    <p:sldId id="269" r:id="rId14"/>
    <p:sldId id="289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82918" autoAdjust="0"/>
  </p:normalViewPr>
  <p:slideViewPr>
    <p:cSldViewPr>
      <p:cViewPr varScale="1">
        <p:scale>
          <a:sx n="111" d="100"/>
          <a:sy n="111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150BB-0C24-47F0-8EB3-1C45C947FE06}" type="datetimeFigureOut">
              <a:rPr lang="it-IT" smtClean="0"/>
              <a:t>18/05/2021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226CA-1BDD-42A2-9D84-5F9530B0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1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E7B3-047A-400A-B013-ECC4C5EC38A8}" type="datetimeFigureOut">
              <a:rPr lang="it-IT" smtClean="0"/>
              <a:t>18/05/2021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8B6F-4597-477D-AB9C-D85F6D9EA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5436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E7B3-047A-400A-B013-ECC4C5EC38A8}" type="datetimeFigureOut">
              <a:rPr lang="it-IT" smtClean="0"/>
              <a:t>18/05/2021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8B6F-4597-477D-AB9C-D85F6D9EA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0275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E7B3-047A-400A-B013-ECC4C5EC38A8}" type="datetimeFigureOut">
              <a:rPr lang="it-IT" smtClean="0"/>
              <a:t>18/05/2021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8B6F-4597-477D-AB9C-D85F6D9EA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837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E7B3-047A-400A-B013-ECC4C5EC38A8}" type="datetimeFigureOut">
              <a:rPr lang="it-IT" smtClean="0"/>
              <a:t>18/05/2021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8B6F-4597-477D-AB9C-D85F6D9EA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086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E7B3-047A-400A-B013-ECC4C5EC38A8}" type="datetimeFigureOut">
              <a:rPr lang="it-IT" smtClean="0"/>
              <a:t>18/05/2021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8B6F-4597-477D-AB9C-D85F6D9EA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20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E7B3-047A-400A-B013-ECC4C5EC38A8}" type="datetimeFigureOut">
              <a:rPr lang="it-IT" smtClean="0"/>
              <a:t>18/05/2021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8B6F-4597-477D-AB9C-D85F6D9EA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9178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E7B3-047A-400A-B013-ECC4C5EC38A8}" type="datetimeFigureOut">
              <a:rPr lang="it-IT" smtClean="0"/>
              <a:t>18/05/2021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8B6F-4597-477D-AB9C-D85F6D9EA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3535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E7B3-047A-400A-B013-ECC4C5EC38A8}" type="datetimeFigureOut">
              <a:rPr lang="it-IT" smtClean="0"/>
              <a:t>18/05/2021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8B6F-4597-477D-AB9C-D85F6D9EA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449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E7B3-047A-400A-B013-ECC4C5EC38A8}" type="datetimeFigureOut">
              <a:rPr lang="it-IT" smtClean="0"/>
              <a:t>18/05/2021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8B6F-4597-477D-AB9C-D85F6D9EA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772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E7B3-047A-400A-B013-ECC4C5EC38A8}" type="datetimeFigureOut">
              <a:rPr lang="it-IT" smtClean="0"/>
              <a:t>18/05/2021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8B6F-4597-477D-AB9C-D85F6D9EA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839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E7B3-047A-400A-B013-ECC4C5EC38A8}" type="datetimeFigureOut">
              <a:rPr lang="it-IT" smtClean="0"/>
              <a:t>18/05/2021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8B6F-4597-477D-AB9C-D85F6D9EA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450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0E7B3-047A-400A-B013-ECC4C5EC38A8}" type="datetimeFigureOut">
              <a:rPr lang="it-IT" smtClean="0"/>
              <a:t>18/05/2021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98B6F-4597-477D-AB9C-D85F6D9EA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636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microsoft.com/office/2007/relationships/hdphoto" Target="../media/hdphoto13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5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7.wdp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683568" y="44624"/>
            <a:ext cx="7772400" cy="1226567"/>
          </a:xfrm>
        </p:spPr>
        <p:txBody>
          <a:bodyPr>
            <a:normAutofit fontScale="90000"/>
          </a:bodyPr>
          <a:lstStyle/>
          <a:p>
            <a:r>
              <a:rPr lang="it-IT" i="1" dirty="0"/>
              <a:t>U.A.: II parte «</a:t>
            </a:r>
            <a:r>
              <a:rPr lang="it-IT" dirty="0"/>
              <a:t>Mi perdo nella neve»</a:t>
            </a:r>
          </a:p>
        </p:txBody>
      </p:sp>
      <p:sp>
        <p:nvSpPr>
          <p:cNvPr id="5" name="Sottotitolo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7848872" cy="3096344"/>
          </a:xfrm>
          <a:solidFill>
            <a:srgbClr val="FFFFFF">
              <a:alpha val="48000"/>
            </a:srgbClr>
          </a:solidFill>
        </p:spPr>
        <p:txBody>
          <a:bodyPr>
            <a:noAutofit/>
          </a:bodyPr>
          <a:lstStyle/>
          <a:p>
            <a:endParaRPr lang="it-IT" sz="2000" dirty="0">
              <a:solidFill>
                <a:schemeClr val="tx1"/>
              </a:solidFill>
            </a:endParaRPr>
          </a:p>
          <a:p>
            <a:r>
              <a:rPr lang="it-IT" sz="2000" dirty="0">
                <a:solidFill>
                  <a:schemeClr val="tx1"/>
                </a:solidFill>
              </a:rPr>
              <a:t>Nel mese di marzo proponiamo altri tre racconti di animali, </a:t>
            </a:r>
          </a:p>
          <a:p>
            <a:r>
              <a:rPr lang="it-IT" sz="2000" i="1" dirty="0">
                <a:solidFill>
                  <a:schemeClr val="tx1"/>
                </a:solidFill>
              </a:rPr>
              <a:t>Il merlo, La martora e Il gallo </a:t>
            </a:r>
            <a:r>
              <a:rPr lang="it-IT" sz="2000" i="1" dirty="0" err="1">
                <a:solidFill>
                  <a:schemeClr val="tx1"/>
                </a:solidFill>
              </a:rPr>
              <a:t>forcello</a:t>
            </a:r>
            <a:r>
              <a:rPr lang="it-IT" sz="2000" i="1" dirty="0">
                <a:solidFill>
                  <a:schemeClr val="tx1"/>
                </a:solidFill>
              </a:rPr>
              <a:t>, </a:t>
            </a:r>
            <a:r>
              <a:rPr lang="it-IT" sz="2000" dirty="0">
                <a:solidFill>
                  <a:schemeClr val="tx1"/>
                </a:solidFill>
              </a:rPr>
              <a:t>discuteremo insieme delle emozioni provate dai protagonisti. Indagheremo le emozioni anche attraverso l’osservazione di alcune opere d’arte, cercheremo di indovinare l’emozione dalle espressioni e dalle posture del corpo che i nostri compagni mimeranno per noi.</a:t>
            </a:r>
          </a:p>
          <a:p>
            <a:r>
              <a:rPr lang="it-IT" sz="2000" dirty="0">
                <a:solidFill>
                  <a:schemeClr val="tx1"/>
                </a:solidFill>
              </a:rPr>
              <a:t>Durante i pomeriggi realizzeremo il </a:t>
            </a:r>
            <a:r>
              <a:rPr lang="it-IT" sz="2000" dirty="0" err="1">
                <a:solidFill>
                  <a:schemeClr val="tx1"/>
                </a:solidFill>
              </a:rPr>
              <a:t>memory</a:t>
            </a:r>
            <a:r>
              <a:rPr lang="it-IT" sz="2000" dirty="0">
                <a:solidFill>
                  <a:schemeClr val="tx1"/>
                </a:solidFill>
              </a:rPr>
              <a:t> delle emozioni  con il quale poi, potranno giocare tutti i bambini.</a:t>
            </a:r>
          </a:p>
        </p:txBody>
      </p:sp>
    </p:spTree>
    <p:extLst>
      <p:ext uri="{BB962C8B-B14F-4D97-AF65-F5344CB8AC3E}">
        <p14:creationId xmlns:p14="http://schemas.microsoft.com/office/powerpoint/2010/main" val="261362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02903" y="989257"/>
            <a:ext cx="41759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Bambini di 3 anni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Colora 1 bambino, incolla 3 merli.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Colora le 3 api.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Colora i 3 galli cedroni, incolla a ognuno la coda e conta.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02903" y="260648"/>
            <a:ext cx="1772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AR BLANCA" panose="02000000000000000000" pitchFamily="2" charset="0"/>
              </a:rPr>
              <a:t>Contiamo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C3999CE-16FF-4F85-A938-23A56FACA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670" y="744920"/>
            <a:ext cx="3584427" cy="2520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E83B82E-88E7-40C3-AA30-5F3F3DBB2B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3" y="3645024"/>
            <a:ext cx="3667787" cy="25200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69DE4473-1B77-4696-91E9-C215219080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45024"/>
            <a:ext cx="3678835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00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94720" y="1431985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 bambini di 4 anni: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Scomponi il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Ogni gallo ha la sua coda?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7B1BA59-A7CB-4197-AA73-7082DB02D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16251"/>
            <a:ext cx="2923524" cy="417646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6549022-0ACC-42A1-A910-00A89F5FC8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990"/>
          <a:stretch/>
        </p:blipFill>
        <p:spPr>
          <a:xfrm>
            <a:off x="794720" y="3186311"/>
            <a:ext cx="3882152" cy="216634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EF1CFE8-8CC1-43CC-9599-446E705D5121}"/>
              </a:ext>
            </a:extLst>
          </p:cNvPr>
          <p:cNvSpPr txBox="1"/>
          <p:nvPr/>
        </p:nvSpPr>
        <p:spPr>
          <a:xfrm>
            <a:off x="794720" y="623863"/>
            <a:ext cx="1772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AR BLANCA" panose="02000000000000000000" pitchFamily="2" charset="0"/>
              </a:rPr>
              <a:t>Contiamo</a:t>
            </a:r>
          </a:p>
        </p:txBody>
      </p:sp>
    </p:spTree>
    <p:extLst>
      <p:ext uri="{BB962C8B-B14F-4D97-AF65-F5344CB8AC3E}">
        <p14:creationId xmlns:p14="http://schemas.microsoft.com/office/powerpoint/2010/main" val="4106767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2AEA243-6C58-420A-B23A-949DEF696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37029"/>
            <a:ext cx="3936000" cy="2880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F8715E7-A6BE-4487-A490-10E777B66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30722"/>
            <a:ext cx="4044402" cy="28800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721D125-C848-47BD-9A97-9BD85CA21D2E}"/>
              </a:ext>
            </a:extLst>
          </p:cNvPr>
          <p:cNvSpPr txBox="1"/>
          <p:nvPr/>
        </p:nvSpPr>
        <p:spPr>
          <a:xfrm>
            <a:off x="816236" y="1428165"/>
            <a:ext cx="6060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 bambini di 5 anni: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Disegna all’altro bambino il doppio di caramelle.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Cerchia la quantità minore.</a:t>
            </a:r>
          </a:p>
          <a:p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59E1D6F-CB0F-4B4A-ACDC-1803A8DF412E}"/>
              </a:ext>
            </a:extLst>
          </p:cNvPr>
          <p:cNvSpPr txBox="1"/>
          <p:nvPr/>
        </p:nvSpPr>
        <p:spPr>
          <a:xfrm>
            <a:off x="794720" y="623863"/>
            <a:ext cx="1772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AR BLANCA" panose="02000000000000000000" pitchFamily="2" charset="0"/>
              </a:rPr>
              <a:t>Contiamo</a:t>
            </a:r>
          </a:p>
        </p:txBody>
      </p:sp>
    </p:spTree>
    <p:extLst>
      <p:ext uri="{BB962C8B-B14F-4D97-AF65-F5344CB8AC3E}">
        <p14:creationId xmlns:p14="http://schemas.microsoft.com/office/powerpoint/2010/main" val="1617916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672483" y="4763988"/>
            <a:ext cx="76688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Ogni emozione un colore, un espressione, un nome. Così i bambini disegnano colorano scrivono e insieme costruiscono tante tessere del </a:t>
            </a:r>
            <a:r>
              <a:rPr lang="it-IT" dirty="0" err="1"/>
              <a:t>memory</a:t>
            </a:r>
            <a:r>
              <a:rPr lang="it-IT" dirty="0"/>
              <a:t> delle emozioni. Un gioco che prende posto tra i tanti giochi presenti sugli scaffali della sezione. Giocando tra loro i bambini e le bambine oltre ad allenare la memoria, riconoscono </a:t>
            </a:r>
            <a:r>
              <a:rPr lang="it-IT"/>
              <a:t>e nominano le diverse emozioni.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55576" y="332656"/>
            <a:ext cx="44087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rgbClr val="FF0000"/>
                </a:solidFill>
                <a:latin typeface="AR BLANCA" panose="02000000000000000000" pitchFamily="2" charset="0"/>
              </a:rPr>
              <a:t>Memory delle emozioni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20A2974-234C-4123-B181-026632026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08" y="1457746"/>
            <a:ext cx="3823992" cy="319539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242B987-8909-46FE-825A-B6FAF33D83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95161"/>
            <a:ext cx="3629554" cy="272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09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2420888"/>
            <a:ext cx="8568952" cy="2431691"/>
          </a:xfrm>
          <a:prstGeom prst="rect">
            <a:avLst/>
          </a:prstGeom>
          <a:solidFill>
            <a:schemeClr val="bg2">
              <a:alpha val="1000"/>
            </a:schemeClr>
          </a:solidFill>
          <a:effectLst>
            <a:glow rad="1193800">
              <a:schemeClr val="bg1">
                <a:alpha val="7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Attraverso i racconti la maggior parte dei bambini è riuscita a riconoscere le emozioni provate dai protagonisti delle storie e di conseguenza a riconoscerle in se stessi e nei compagni.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bambini  delle due sezioni durante i pomeriggi, hanno preparato il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memory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delle emozioni con cui i bambini giocano volentieri. Tutti i bambini sono entusiasti dell’attività pomeridiana di “Mago Maghetto” e aspettano con impazienza di sapere quale compito li aspetta giorno dopo giorno.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88489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7" b="4287"/>
          <a:stretch/>
        </p:blipFill>
        <p:spPr>
          <a:xfrm rot="5400000">
            <a:off x="4103163" y="1775094"/>
            <a:ext cx="5048966" cy="411129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385901-CA01-483E-A88D-438D18093A62}"/>
              </a:ext>
            </a:extLst>
          </p:cNvPr>
          <p:cNvSpPr txBox="1"/>
          <p:nvPr/>
        </p:nvSpPr>
        <p:spPr>
          <a:xfrm>
            <a:off x="283671" y="260648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IL MERLO.</a:t>
            </a:r>
          </a:p>
          <a:p>
            <a:endParaRPr lang="it-IT" b="1" dirty="0"/>
          </a:p>
          <a:p>
            <a:r>
              <a:rPr lang="it-IT" dirty="0"/>
              <a:t>…Il pittore dunque si era messo al lavoro di buona lena ma un merlo invadente continuava a posarsi sul cavalletto e cantare a squarciagola.</a:t>
            </a: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1B2A6C6-A349-4184-B4F3-C3BB8708FDD4}"/>
              </a:ext>
            </a:extLst>
          </p:cNvPr>
          <p:cNvSpPr txBox="1"/>
          <p:nvPr/>
        </p:nvSpPr>
        <p:spPr>
          <a:xfrm>
            <a:off x="4572000" y="476672"/>
            <a:ext cx="385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Disegna un momento del racconto</a:t>
            </a:r>
            <a:endParaRPr lang="it-IT" i="1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320F352-E3FD-4A57-9964-ECBFA9BEAB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5683" y="3032363"/>
            <a:ext cx="4154634" cy="245597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BF94DC2-505E-4587-965C-944B55573856}"/>
              </a:ext>
            </a:extLst>
          </p:cNvPr>
          <p:cNvSpPr txBox="1"/>
          <p:nvPr/>
        </p:nvSpPr>
        <p:spPr>
          <a:xfrm>
            <a:off x="2695939" y="635522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PICCOLI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B82843E-422E-4FCA-87A8-BD7060A8F92E}"/>
              </a:ext>
            </a:extLst>
          </p:cNvPr>
          <p:cNvSpPr txBox="1"/>
          <p:nvPr/>
        </p:nvSpPr>
        <p:spPr>
          <a:xfrm>
            <a:off x="5814138" y="6399421"/>
            <a:ext cx="192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MEDI e GRANDI</a:t>
            </a:r>
          </a:p>
        </p:txBody>
      </p:sp>
    </p:spTree>
    <p:extLst>
      <p:ext uri="{BB962C8B-B14F-4D97-AF65-F5344CB8AC3E}">
        <p14:creationId xmlns:p14="http://schemas.microsoft.com/office/powerpoint/2010/main" val="1125334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-384704" y="813670"/>
            <a:ext cx="5221278" cy="423686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321461"/>
            <a:ext cx="4485636" cy="332978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C800CC9-F249-49E2-BAF1-7FDCBCD93012}"/>
              </a:ext>
            </a:extLst>
          </p:cNvPr>
          <p:cNvSpPr txBox="1"/>
          <p:nvPr/>
        </p:nvSpPr>
        <p:spPr>
          <a:xfrm>
            <a:off x="4485635" y="4074264"/>
            <a:ext cx="455086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I bambini di 4  anni disegnano  </a:t>
            </a:r>
          </a:p>
          <a:p>
            <a:r>
              <a:rPr lang="it-IT" sz="1800" dirty="0"/>
              <a:t>inizio – dopo -fine del racconto.</a:t>
            </a:r>
          </a:p>
          <a:p>
            <a:endParaRPr lang="it-IT" sz="1800" dirty="0"/>
          </a:p>
          <a:p>
            <a:r>
              <a:rPr lang="it-IT" sz="1800" dirty="0"/>
              <a:t>I bambini di 5 anni disegnano le cinque sequenze del racconto.</a:t>
            </a:r>
          </a:p>
        </p:txBody>
      </p:sp>
    </p:spTree>
    <p:extLst>
      <p:ext uri="{BB962C8B-B14F-4D97-AF65-F5344CB8AC3E}">
        <p14:creationId xmlns:p14="http://schemas.microsoft.com/office/powerpoint/2010/main" val="1266380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6389" y="718952"/>
            <a:ext cx="5014630" cy="416253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243ABD3-0151-44C2-8EE8-86ECFA2D2AFB}"/>
              </a:ext>
            </a:extLst>
          </p:cNvPr>
          <p:cNvSpPr txBox="1"/>
          <p:nvPr/>
        </p:nvSpPr>
        <p:spPr>
          <a:xfrm>
            <a:off x="469489" y="705373"/>
            <a:ext cx="30963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LA MARTORA.</a:t>
            </a:r>
          </a:p>
          <a:p>
            <a:endParaRPr lang="it-IT" b="1" dirty="0"/>
          </a:p>
          <a:p>
            <a:r>
              <a:rPr lang="it-IT" dirty="0"/>
              <a:t>La martora all’inizio era uno scoiattolo….Attaccabrighe, scontroso, irascibile e aggressivo, non andava d’accordo con nessuno, nemmeno con i suoi simili.</a:t>
            </a:r>
          </a:p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550D191-3134-4B05-BCAB-17DA035E99B3}"/>
              </a:ext>
            </a:extLst>
          </p:cNvPr>
          <p:cNvSpPr txBox="1"/>
          <p:nvPr/>
        </p:nvSpPr>
        <p:spPr>
          <a:xfrm>
            <a:off x="4788024" y="163748"/>
            <a:ext cx="385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Disegna un momento del racconto</a:t>
            </a:r>
            <a:endParaRPr lang="it-IT" i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B5FBB28-F000-442B-867D-7EBFF9F43F2B}"/>
              </a:ext>
            </a:extLst>
          </p:cNvPr>
          <p:cNvSpPr txBox="1"/>
          <p:nvPr/>
        </p:nvSpPr>
        <p:spPr>
          <a:xfrm>
            <a:off x="4355976" y="5065582"/>
            <a:ext cx="192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MEDI e GRANDI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392180-A0B6-420B-A641-C9708EAEBA82}"/>
              </a:ext>
            </a:extLst>
          </p:cNvPr>
          <p:cNvSpPr txBox="1"/>
          <p:nvPr/>
        </p:nvSpPr>
        <p:spPr>
          <a:xfrm>
            <a:off x="7008044" y="5065582"/>
            <a:ext cx="192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PICCOLI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3B2823B-220E-4666-88E8-8A45AB3B78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81" y="3431048"/>
            <a:ext cx="3460274" cy="245754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8A57515-5928-4D7B-BA20-25C83235739D}"/>
              </a:ext>
            </a:extLst>
          </p:cNvPr>
          <p:cNvSpPr txBox="1"/>
          <p:nvPr/>
        </p:nvSpPr>
        <p:spPr>
          <a:xfrm>
            <a:off x="262215" y="5922788"/>
            <a:ext cx="36104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I bambini di 4  anni disegnano  </a:t>
            </a:r>
          </a:p>
          <a:p>
            <a:r>
              <a:rPr lang="it-IT" sz="1800" dirty="0"/>
              <a:t>inizio </a:t>
            </a:r>
            <a:r>
              <a:rPr lang="it-IT" dirty="0"/>
              <a:t>e </a:t>
            </a:r>
            <a:r>
              <a:rPr lang="it-IT" sz="1800" dirty="0"/>
              <a:t>fine del racconto.</a:t>
            </a:r>
          </a:p>
          <a:p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925473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383403" y="4869160"/>
            <a:ext cx="5945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 bambini di 3 anni: </a:t>
            </a:r>
          </a:p>
          <a:p>
            <a:r>
              <a:rPr lang="it-IT" dirty="0"/>
              <a:t>incolla la carta nera nella sagoma del merlo.</a:t>
            </a:r>
          </a:p>
          <a:p>
            <a:r>
              <a:rPr lang="it-IT" dirty="0"/>
              <a:t>Componi la martora con il cartoncino.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FE14019-3495-4EA5-9DA3-A8A484153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32656"/>
            <a:ext cx="5853150" cy="434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45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19045" y="16112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 bambini di 5 anni e 4 anni rappresentano i momenti in cui si sono emozionati….</a:t>
            </a:r>
          </a:p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1F20722-C5B3-4A9A-B0E8-EB6923184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10206"/>
            <a:ext cx="3860723" cy="273630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C4CF60F-9324-44EC-96C7-214EB3966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236" y="3551558"/>
            <a:ext cx="3672746" cy="275456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FE3E28E-DF41-457A-A000-759EBAEA4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293096"/>
            <a:ext cx="3341340" cy="246822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26E8B34-03C6-4331-B6F3-2951439B4BC1}"/>
              </a:ext>
            </a:extLst>
          </p:cNvPr>
          <p:cNvSpPr txBox="1"/>
          <p:nvPr/>
        </p:nvSpPr>
        <p:spPr>
          <a:xfrm>
            <a:off x="5292080" y="6195557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00B050"/>
                </a:solidFill>
                <a:latin typeface="AR BLANCA" panose="02000000000000000000" pitchFamily="2" charset="0"/>
              </a:rPr>
              <a:t>L’invidia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3DF36EE-F335-487C-9B8D-89540E4BA14C}"/>
              </a:ext>
            </a:extLst>
          </p:cNvPr>
          <p:cNvSpPr txBox="1"/>
          <p:nvPr/>
        </p:nvSpPr>
        <p:spPr>
          <a:xfrm>
            <a:off x="1434181" y="61509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FF0000"/>
                </a:solidFill>
                <a:latin typeface="AR BLANCA" panose="02000000000000000000" pitchFamily="2" charset="0"/>
              </a:rPr>
              <a:t>La rabbia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3D8B91B-1BE6-4920-B9CF-DFA9B3709508}"/>
              </a:ext>
            </a:extLst>
          </p:cNvPr>
          <p:cNvSpPr txBox="1"/>
          <p:nvPr/>
        </p:nvSpPr>
        <p:spPr>
          <a:xfrm>
            <a:off x="5652120" y="477803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7030A0"/>
                </a:solidFill>
                <a:latin typeface="AR BLANCA" panose="02000000000000000000" pitchFamily="2" charset="0"/>
              </a:rPr>
              <a:t>Lo stupore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FFE6DDB-E989-4A98-8611-C415553F01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236" y="1011898"/>
            <a:ext cx="364786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24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30668" y="5085184"/>
            <a:ext cx="76826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«…Il gallo </a:t>
            </a:r>
            <a:r>
              <a:rPr lang="it-IT" i="1" dirty="0" err="1"/>
              <a:t>forcello</a:t>
            </a:r>
            <a:r>
              <a:rPr lang="it-IT" i="1" dirty="0"/>
              <a:t>, pieno di invidia, pensò bene di far perdere le penne al rivale.»</a:t>
            </a:r>
          </a:p>
          <a:p>
            <a:r>
              <a:rPr lang="it-IT" dirty="0"/>
              <a:t>Quando ci sentiamo così proviamo a cercare in noi, cosa abbiamo di bello, cosa ci fa stare bene e di cui siamo contenti. </a:t>
            </a:r>
          </a:p>
          <a:p>
            <a:r>
              <a:rPr lang="it-IT" dirty="0"/>
              <a:t>Proponiamo ai bambini di 4 e 5 anni disegnare quello che riescono a fare molto bene.</a:t>
            </a:r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E6F0FAA-B9BF-4C85-93FE-5738A8C1B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77" y="1297943"/>
            <a:ext cx="4512230" cy="321761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0B086A6-7552-4DA5-8212-E98AF9118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617" y="856205"/>
            <a:ext cx="4087210" cy="297939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943767C-14AA-4738-8118-C428307747B2}"/>
              </a:ext>
            </a:extLst>
          </p:cNvPr>
          <p:cNvSpPr txBox="1"/>
          <p:nvPr/>
        </p:nvSpPr>
        <p:spPr>
          <a:xfrm>
            <a:off x="755576" y="18864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AR BLANCA"/>
              </a:rPr>
              <a:t>Sono Capace di….</a:t>
            </a:r>
          </a:p>
        </p:txBody>
      </p:sp>
    </p:spTree>
    <p:extLst>
      <p:ext uri="{BB962C8B-B14F-4D97-AF65-F5344CB8AC3E}">
        <p14:creationId xmlns:p14="http://schemas.microsoft.com/office/powerpoint/2010/main" val="1355447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2847DCC-CEC2-48D6-B50E-353414423CD9}"/>
              </a:ext>
            </a:extLst>
          </p:cNvPr>
          <p:cNvSpPr txBox="1"/>
          <p:nvPr/>
        </p:nvSpPr>
        <p:spPr>
          <a:xfrm>
            <a:off x="683568" y="908720"/>
            <a:ext cx="310451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AR BLANCA" panose="02000000000000000000" pitchFamily="2" charset="0"/>
              </a:rPr>
              <a:t>Rabbia</a:t>
            </a:r>
            <a:r>
              <a:rPr lang="it-IT" sz="3200" dirty="0">
                <a:solidFill>
                  <a:srgbClr val="00B0F0"/>
                </a:solidFill>
                <a:latin typeface="AR BLANCA" panose="02000000000000000000" pitchFamily="2" charset="0"/>
              </a:rPr>
              <a:t> </a:t>
            </a:r>
            <a:r>
              <a:rPr lang="it-IT" sz="3200" dirty="0">
                <a:latin typeface="AR BLANCA" panose="02000000000000000000" pitchFamily="2" charset="0"/>
              </a:rPr>
              <a:t>e</a:t>
            </a:r>
            <a:r>
              <a:rPr lang="it-IT" sz="3200" dirty="0">
                <a:solidFill>
                  <a:srgbClr val="00B0F0"/>
                </a:solidFill>
                <a:latin typeface="AR BLANCA" panose="02000000000000000000" pitchFamily="2" charset="0"/>
              </a:rPr>
              <a:t> </a:t>
            </a:r>
            <a:r>
              <a:rPr lang="it-IT" sz="3200" dirty="0">
                <a:solidFill>
                  <a:srgbClr val="7030A0"/>
                </a:solidFill>
                <a:latin typeface="AR BLANCA" panose="02000000000000000000" pitchFamily="2" charset="0"/>
              </a:rPr>
              <a:t>Stupore</a:t>
            </a:r>
          </a:p>
          <a:p>
            <a:endParaRPr lang="it-IT" sz="3200" dirty="0">
              <a:solidFill>
                <a:srgbClr val="7030A0"/>
              </a:solidFill>
              <a:latin typeface="AR BLANCA" panose="02000000000000000000" pitchFamily="2" charset="0"/>
            </a:endParaRPr>
          </a:p>
          <a:p>
            <a:r>
              <a:rPr lang="it-IT" dirty="0"/>
              <a:t>I bambini di tre anni riconoscono l’emozione rappresentata e incollano la «faccina» corrispondente.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AE1438C-185A-448E-B041-20F305AF6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60132" y="1284484"/>
            <a:ext cx="5648072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99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635896" y="117873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Al rientro dalle vacanze di carnevale ogni giorno a turno i bambini e le bambine dopo aver ripassato il numero, appendono al filo una campanella.</a:t>
            </a:r>
          </a:p>
          <a:p>
            <a:r>
              <a:rPr lang="it-IT" dirty="0"/>
              <a:t>40 campanelle per arrivare a Pasqua.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10711D0-D98A-4B89-B990-0011640F9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97" y="182936"/>
            <a:ext cx="3048000" cy="2286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DC1FF59-3CAF-4B79-85B4-87090B871803}"/>
              </a:ext>
            </a:extLst>
          </p:cNvPr>
          <p:cNvSpPr txBox="1"/>
          <p:nvPr/>
        </p:nvSpPr>
        <p:spPr>
          <a:xfrm>
            <a:off x="811322" y="3645024"/>
            <a:ext cx="377429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Il principe</a:t>
            </a:r>
          </a:p>
          <a:p>
            <a:pPr algn="ctr"/>
            <a:endParaRPr lang="it-IT" sz="1400" dirty="0"/>
          </a:p>
          <a:p>
            <a:pPr algn="ctr"/>
            <a:r>
              <a:rPr lang="it-IT" sz="1400" dirty="0"/>
              <a:t>Arriva un principe</a:t>
            </a:r>
          </a:p>
          <a:p>
            <a:pPr algn="ctr"/>
            <a:r>
              <a:rPr lang="it-IT" sz="1400" dirty="0"/>
              <a:t>Con un cavallo bianco:</a:t>
            </a:r>
          </a:p>
          <a:p>
            <a:pPr algn="ctr"/>
            <a:r>
              <a:rPr lang="it-IT" sz="1400" dirty="0"/>
              <a:t>viene da lontano</a:t>
            </a:r>
          </a:p>
          <a:p>
            <a:pPr algn="ctr"/>
            <a:r>
              <a:rPr lang="it-IT" sz="1400" dirty="0"/>
              <a:t>e sembra molto stanco.</a:t>
            </a:r>
          </a:p>
          <a:p>
            <a:pPr algn="ctr"/>
            <a:r>
              <a:rPr lang="it-IT" sz="1400" dirty="0"/>
              <a:t>Al posto della spada c’è l’ombrello</a:t>
            </a:r>
          </a:p>
          <a:p>
            <a:pPr algn="ctr"/>
            <a:r>
              <a:rPr lang="it-IT" sz="1400" dirty="0"/>
              <a:t>e c’è il cappotto al posto del mantello;</a:t>
            </a:r>
          </a:p>
          <a:p>
            <a:pPr algn="ctr"/>
            <a:r>
              <a:rPr lang="it-IT" sz="1400" dirty="0"/>
              <a:t>però a guardarci bene</a:t>
            </a:r>
          </a:p>
          <a:p>
            <a:pPr algn="ctr"/>
            <a:r>
              <a:rPr lang="it-IT" sz="1400" dirty="0"/>
              <a:t>il cavallo non ce l’ha, </a:t>
            </a:r>
          </a:p>
          <a:p>
            <a:pPr algn="ctr"/>
            <a:r>
              <a:rPr lang="it-IT" sz="1400" dirty="0"/>
              <a:t>io gli corro incontro</a:t>
            </a:r>
          </a:p>
          <a:p>
            <a:pPr algn="ctr"/>
            <a:r>
              <a:rPr lang="it-IT" sz="1400" dirty="0"/>
              <a:t>e gli dico: «Ciao papà!»</a:t>
            </a:r>
          </a:p>
          <a:p>
            <a:r>
              <a:rPr lang="it-IT" dirty="0"/>
              <a:t>                                                </a:t>
            </a:r>
            <a:r>
              <a:rPr lang="it-IT" sz="1200" dirty="0"/>
              <a:t>M. Meschini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6767DD4-2864-404C-B7A7-E47A8C310CAD}"/>
              </a:ext>
            </a:extLst>
          </p:cNvPr>
          <p:cNvSpPr txBox="1"/>
          <p:nvPr/>
        </p:nvSpPr>
        <p:spPr>
          <a:xfrm>
            <a:off x="5733705" y="1507430"/>
            <a:ext cx="208823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Filastrocca</a:t>
            </a:r>
          </a:p>
          <a:p>
            <a:pPr algn="ctr"/>
            <a:endParaRPr lang="it-IT" sz="1400" dirty="0"/>
          </a:p>
          <a:p>
            <a:pPr algn="ctr"/>
            <a:r>
              <a:rPr lang="it-IT" sz="1400" dirty="0"/>
              <a:t>Ho preso un’astronave</a:t>
            </a:r>
          </a:p>
          <a:p>
            <a:pPr algn="ctr"/>
            <a:r>
              <a:rPr lang="it-IT" sz="1400" dirty="0"/>
              <a:t>in cielo son volata.</a:t>
            </a:r>
          </a:p>
          <a:p>
            <a:pPr algn="ctr"/>
            <a:r>
              <a:rPr lang="it-IT" sz="1400" dirty="0"/>
              <a:t>Ho visto il giallo sole </a:t>
            </a:r>
          </a:p>
          <a:p>
            <a:pPr algn="ctr"/>
            <a:r>
              <a:rPr lang="it-IT" sz="1400" dirty="0"/>
              <a:t>mi sono emozionata.</a:t>
            </a:r>
          </a:p>
          <a:p>
            <a:pPr algn="ctr"/>
            <a:r>
              <a:rPr lang="it-IT" sz="1400" dirty="0"/>
              <a:t>Salito su una nave</a:t>
            </a:r>
          </a:p>
          <a:p>
            <a:pPr algn="ctr"/>
            <a:r>
              <a:rPr lang="it-IT" sz="1400" dirty="0"/>
              <a:t>in mare ho veleggiato </a:t>
            </a:r>
          </a:p>
          <a:p>
            <a:pPr algn="ctr"/>
            <a:r>
              <a:rPr lang="it-IT" sz="1400" dirty="0"/>
              <a:t>ho visto l’orizzonte</a:t>
            </a:r>
          </a:p>
          <a:p>
            <a:pPr algn="ctr"/>
            <a:r>
              <a:rPr lang="it-IT" sz="1400" dirty="0"/>
              <a:t>mi sono emozionato.</a:t>
            </a:r>
          </a:p>
          <a:p>
            <a:pPr algn="ctr"/>
            <a:r>
              <a:rPr lang="it-IT" sz="1400" dirty="0"/>
              <a:t>Dentro il sottomarino</a:t>
            </a:r>
          </a:p>
          <a:p>
            <a:pPr algn="ctr"/>
            <a:r>
              <a:rPr lang="it-IT" sz="1400" dirty="0"/>
              <a:t>nell’abisso mi han calata</a:t>
            </a:r>
          </a:p>
          <a:p>
            <a:pPr algn="ctr"/>
            <a:r>
              <a:rPr lang="it-IT" sz="1400" dirty="0"/>
              <a:t>nel blu fondo e scuro</a:t>
            </a:r>
          </a:p>
          <a:p>
            <a:pPr algn="ctr"/>
            <a:r>
              <a:rPr lang="it-IT" sz="1400" dirty="0"/>
              <a:t>mi sono emozionata.</a:t>
            </a:r>
          </a:p>
          <a:p>
            <a:pPr algn="ctr"/>
            <a:r>
              <a:rPr lang="it-IT" sz="1400" dirty="0"/>
              <a:t>Correndo in bicicletta</a:t>
            </a:r>
          </a:p>
          <a:p>
            <a:pPr algn="ctr"/>
            <a:r>
              <a:rPr lang="it-IT" sz="1400" dirty="0"/>
              <a:t>attraversando i prati</a:t>
            </a:r>
          </a:p>
          <a:p>
            <a:pPr algn="ctr"/>
            <a:r>
              <a:rPr lang="it-IT" sz="1400" dirty="0"/>
              <a:t>gridiamo a squarciagola</a:t>
            </a:r>
          </a:p>
          <a:p>
            <a:pPr algn="ctr"/>
            <a:r>
              <a:rPr lang="it-IT" sz="1400" dirty="0"/>
              <a:t>che siamo emozionati.</a:t>
            </a:r>
          </a:p>
          <a:p>
            <a:pPr algn="ctr"/>
            <a:r>
              <a:rPr lang="it-IT" sz="1400" dirty="0"/>
              <a:t>Allegri e fantasiosi</a:t>
            </a:r>
          </a:p>
          <a:p>
            <a:pPr algn="ctr"/>
            <a:r>
              <a:rPr lang="it-IT" sz="1400" dirty="0"/>
              <a:t>ansiosi e un po’ noiosi, </a:t>
            </a:r>
          </a:p>
          <a:p>
            <a:pPr algn="ctr"/>
            <a:r>
              <a:rPr lang="it-IT" sz="1400" dirty="0"/>
              <a:t>arrabbiarsi e poi gioire, </a:t>
            </a:r>
          </a:p>
          <a:p>
            <a:pPr algn="ctr"/>
            <a:r>
              <a:rPr lang="it-IT" sz="1400" dirty="0"/>
              <a:t>impaurirsi e poi stupire.</a:t>
            </a:r>
          </a:p>
          <a:p>
            <a:pPr algn="ctr"/>
            <a:r>
              <a:rPr lang="it-IT" sz="1400" dirty="0"/>
              <a:t>Che bello emozionarsi:</a:t>
            </a:r>
          </a:p>
          <a:p>
            <a:pPr algn="ctr"/>
            <a:r>
              <a:rPr lang="it-IT" sz="1400" dirty="0"/>
              <a:t>scoprire di sentire!</a:t>
            </a:r>
          </a:p>
          <a:p>
            <a:endParaRPr lang="it-IT" sz="1400" dirty="0"/>
          </a:p>
          <a:p>
            <a:endParaRPr lang="it-IT" sz="1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85304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3994</TotalTime>
  <Words>731</Words>
  <Application>Microsoft Office PowerPoint</Application>
  <PresentationFormat>Presentazione su schermo (4:3)</PresentationFormat>
  <Paragraphs>96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 BLANCA</vt:lpstr>
      <vt:lpstr>Arial</vt:lpstr>
      <vt:lpstr>Calibri</vt:lpstr>
      <vt:lpstr>Tema di Office</vt:lpstr>
      <vt:lpstr>U.A.: II parte «Mi perdo nella neve»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Diego</dc:creator>
  <cp:lastModifiedBy>Diego Laguna</cp:lastModifiedBy>
  <cp:revision>282</cp:revision>
  <dcterms:created xsi:type="dcterms:W3CDTF">2020-12-04T18:38:44Z</dcterms:created>
  <dcterms:modified xsi:type="dcterms:W3CDTF">2021-05-18T15:48:26Z</dcterms:modified>
</cp:coreProperties>
</file>