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7" r:id="rId4"/>
    <p:sldId id="258" r:id="rId5"/>
    <p:sldId id="260" r:id="rId6"/>
    <p:sldId id="299" r:id="rId7"/>
    <p:sldId id="261" r:id="rId8"/>
    <p:sldId id="262" r:id="rId9"/>
    <p:sldId id="265" r:id="rId10"/>
    <p:sldId id="266" r:id="rId11"/>
    <p:sldId id="267" r:id="rId12"/>
    <p:sldId id="268" r:id="rId13"/>
    <p:sldId id="298" r:id="rId14"/>
    <p:sldId id="269" r:id="rId15"/>
    <p:sldId id="300" r:id="rId16"/>
    <p:sldId id="301" r:id="rId17"/>
    <p:sldId id="302" r:id="rId18"/>
    <p:sldId id="303" r:id="rId19"/>
    <p:sldId id="304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BC1"/>
    <a:srgbClr val="FF33CC"/>
    <a:srgbClr val="F2650E"/>
    <a:srgbClr val="FFCC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82918" autoAdjust="0"/>
  </p:normalViewPr>
  <p:slideViewPr>
    <p:cSldViewPr>
      <p:cViewPr varScale="1">
        <p:scale>
          <a:sx n="111" d="100"/>
          <a:sy n="111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150BB-0C24-47F0-8EB3-1C45C947FE06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226CA-1BDD-42A2-9D84-5F9530B07F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43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2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37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6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17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53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9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9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5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0E7B3-047A-400A-B013-ECC4C5EC38A8}" type="datetimeFigureOut">
              <a:rPr lang="it-IT" smtClean="0"/>
              <a:t>01/07/2021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226567"/>
          </a:xfrm>
        </p:spPr>
        <p:txBody>
          <a:bodyPr>
            <a:normAutofit/>
          </a:bodyPr>
          <a:lstStyle/>
          <a:p>
            <a:r>
              <a:rPr lang="it-IT" i="1" dirty="0"/>
              <a:t>U.A.: Dillo con un fiore</a:t>
            </a:r>
            <a:endParaRPr lang="it-IT" dirty="0"/>
          </a:p>
        </p:txBody>
      </p:sp>
      <p:sp>
        <p:nvSpPr>
          <p:cNvPr id="5" name="Sottotitolo 2"/>
          <p:cNvSpPr>
            <a:spLocks noGrp="1"/>
          </p:cNvSpPr>
          <p:nvPr>
            <p:ph type="subTitle" idx="1"/>
          </p:nvPr>
        </p:nvSpPr>
        <p:spPr>
          <a:xfrm>
            <a:off x="671581" y="1271190"/>
            <a:ext cx="7848872" cy="4750098"/>
          </a:xfrm>
          <a:solidFill>
            <a:srgbClr val="FFFFFF">
              <a:alpha val="48000"/>
            </a:srgbClr>
          </a:solidFill>
        </p:spPr>
        <p:txBody>
          <a:bodyPr>
            <a:noAutofit/>
          </a:bodyPr>
          <a:lstStyle/>
          <a:p>
            <a:endParaRPr lang="it-IT" sz="2000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chemeClr val="tx1"/>
                </a:solidFill>
              </a:rPr>
              <a:t>Iniziamo con il racconto “La prima primula” e la filastrocca “La gara dei fiori” che introducono l’argomento. Daremo spazio alle uscite con lo scopo di ricercare i fiori che nascono spontaneamente a primavera e al mercato per acquistare i fiori di serra. In una di queste uscite andremo nel bosco per liberare la Primavera come nel racconto, ognuno con la primula di carta costruita in sezione. </a:t>
            </a:r>
          </a:p>
          <a:p>
            <a:r>
              <a:rPr lang="it-IT" sz="2000" dirty="0">
                <a:solidFill>
                  <a:schemeClr val="tx1"/>
                </a:solidFill>
              </a:rPr>
              <a:t>Semineremo alcuni semi di girasole in classe per poi trapiantare le piantine in giardino. Verso metà maggio usciremo per andare al mercato ad acquistare le piantine da mettere a dimora nel nostro orto. </a:t>
            </a:r>
          </a:p>
          <a:p>
            <a:r>
              <a:rPr lang="it-IT" sz="2000" dirty="0">
                <a:solidFill>
                  <a:schemeClr val="tx1"/>
                </a:solidFill>
              </a:rPr>
              <a:t>Per la festa della mamma pianteremo alcuni semi ciascuno in un piccolo vaso, li cureremo per poi farne dono alla mamma.   </a:t>
            </a:r>
          </a:p>
          <a:p>
            <a:r>
              <a:rPr lang="it-IT" sz="2000" dirty="0">
                <a:solidFill>
                  <a:schemeClr val="tx1"/>
                </a:solidFill>
              </a:rPr>
              <a:t>I bambini delle due sezioni prepareranno in gruppo, il libro dei fiori che come gli altri, prenderanno posto nella libreria in classe.</a:t>
            </a:r>
          </a:p>
        </p:txBody>
      </p:sp>
    </p:spTree>
    <p:extLst>
      <p:ext uri="{BB962C8B-B14F-4D97-AF65-F5344CB8AC3E}">
        <p14:creationId xmlns:p14="http://schemas.microsoft.com/office/powerpoint/2010/main" val="261362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767DD4-2864-404C-B7A7-E47A8C310CAD}"/>
              </a:ext>
            </a:extLst>
          </p:cNvPr>
          <p:cNvSpPr txBox="1"/>
          <p:nvPr/>
        </p:nvSpPr>
        <p:spPr>
          <a:xfrm>
            <a:off x="107504" y="910387"/>
            <a:ext cx="33843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400" dirty="0"/>
          </a:p>
          <a:p>
            <a:pPr algn="ctr"/>
            <a:r>
              <a:rPr lang="it-IT" sz="1400" dirty="0"/>
              <a:t>LA GARA DEI FIORI</a:t>
            </a:r>
          </a:p>
          <a:p>
            <a:pPr algn="ctr"/>
            <a:endParaRPr lang="it-IT" sz="1400" dirty="0"/>
          </a:p>
          <a:p>
            <a:pPr algn="ctr"/>
            <a:r>
              <a:rPr lang="it-IT" sz="1400" dirty="0"/>
              <a:t>Fiore di campo, fiore di serra,</a:t>
            </a:r>
          </a:p>
          <a:p>
            <a:pPr algn="ctr"/>
            <a:r>
              <a:rPr lang="it-IT" sz="1400" dirty="0"/>
              <a:t>Chi è il più bello di tutta la terra?</a:t>
            </a:r>
          </a:p>
          <a:p>
            <a:pPr algn="ctr"/>
            <a:r>
              <a:rPr lang="it-IT" sz="1400" dirty="0"/>
              <a:t>Io sono l’umile margheritina,</a:t>
            </a:r>
          </a:p>
          <a:p>
            <a:pPr algn="ctr"/>
            <a:r>
              <a:rPr lang="it-IT" sz="1400" dirty="0"/>
              <a:t>Mi apro al sole ogni mattina. </a:t>
            </a:r>
          </a:p>
          <a:p>
            <a:pPr algn="ctr"/>
            <a:r>
              <a:rPr lang="it-IT" sz="1400" dirty="0"/>
              <a:t>Sono la rosa bianca e giallina,</a:t>
            </a:r>
          </a:p>
          <a:p>
            <a:pPr algn="ctr"/>
            <a:r>
              <a:rPr lang="it-IT" sz="1400" dirty="0"/>
              <a:t>Di tutti i fiori son la regina.</a:t>
            </a:r>
          </a:p>
          <a:p>
            <a:pPr algn="ctr"/>
            <a:r>
              <a:rPr lang="it-IT" sz="1400" dirty="0"/>
              <a:t>Svetto nei campi, son la più bella,</a:t>
            </a:r>
          </a:p>
          <a:p>
            <a:pPr algn="ctr"/>
            <a:r>
              <a:rPr lang="it-IT" sz="1400" dirty="0"/>
              <a:t>Ed il mio nome è Speronella.</a:t>
            </a:r>
          </a:p>
          <a:p>
            <a:pPr algn="ctr"/>
            <a:r>
              <a:rPr lang="it-IT" sz="1400" dirty="0"/>
              <a:t>Mi chiamo giglio di Casablanca,</a:t>
            </a:r>
          </a:p>
          <a:p>
            <a:pPr algn="ctr"/>
            <a:r>
              <a:rPr lang="it-IT" sz="1400" dirty="0"/>
              <a:t>Sono pomposo e nulla mi manca. </a:t>
            </a:r>
          </a:p>
          <a:p>
            <a:pPr algn="ctr"/>
            <a:r>
              <a:rPr lang="it-IT" sz="1400" dirty="0"/>
              <a:t>Sono il mughetto assai profumato,</a:t>
            </a:r>
          </a:p>
          <a:p>
            <a:pPr algn="ctr"/>
            <a:r>
              <a:rPr lang="it-IT" sz="1400" dirty="0"/>
              <a:t>Tutte le spose mi han sempre amato. </a:t>
            </a:r>
          </a:p>
          <a:p>
            <a:pPr algn="ctr"/>
            <a:r>
              <a:rPr lang="it-IT" sz="1400" dirty="0"/>
              <a:t>Seguo da sempre il giro del sole, </a:t>
            </a:r>
          </a:p>
          <a:p>
            <a:pPr algn="ctr"/>
            <a:r>
              <a:rPr lang="it-IT" sz="1400" dirty="0"/>
              <a:t>Per tutti io sono il girasole.</a:t>
            </a:r>
          </a:p>
          <a:p>
            <a:pPr algn="ctr"/>
            <a:r>
              <a:rPr lang="it-IT" sz="1400" dirty="0"/>
              <a:t>Vive nei boschi il ciclamino,</a:t>
            </a:r>
          </a:p>
          <a:p>
            <a:pPr algn="ctr"/>
            <a:r>
              <a:rPr lang="it-IT" sz="1400" dirty="0"/>
              <a:t>Spicca tra il verde il suo bel turchino.</a:t>
            </a:r>
          </a:p>
          <a:p>
            <a:pPr algn="ctr"/>
            <a:r>
              <a:rPr lang="it-IT" sz="1400" dirty="0"/>
              <a:t>E c’è la viola, il tulipano,</a:t>
            </a:r>
          </a:p>
          <a:p>
            <a:pPr algn="ctr"/>
            <a:r>
              <a:rPr lang="it-IT" sz="1400" dirty="0"/>
              <a:t>Il biancospino e l’ippocastano.</a:t>
            </a:r>
          </a:p>
          <a:p>
            <a:pPr algn="ctr"/>
            <a:r>
              <a:rPr lang="it-IT" sz="1400" dirty="0"/>
              <a:t>      Che siano di campo, oppur di serra,</a:t>
            </a:r>
          </a:p>
          <a:p>
            <a:pPr algn="ctr"/>
            <a:r>
              <a:rPr lang="it-IT" sz="1400" dirty="0"/>
              <a:t>   Son tutti belli i fior della terra! </a:t>
            </a:r>
          </a:p>
          <a:p>
            <a:pPr algn="ctr"/>
            <a:endParaRPr lang="it-IT" sz="1400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7CE5DA-DF84-44FF-AA91-E14E0BAA3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43" y="162312"/>
            <a:ext cx="3048000" cy="3347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F95350-2B6B-4289-B86C-F423AEE37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39" y="3718176"/>
            <a:ext cx="4064000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CB26FD-82AC-4474-B5FD-D032FED50168}"/>
              </a:ext>
            </a:extLst>
          </p:cNvPr>
          <p:cNvSpPr txBox="1"/>
          <p:nvPr/>
        </p:nvSpPr>
        <p:spPr>
          <a:xfrm>
            <a:off x="388871" y="33265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/>
              </a:rPr>
              <a:t>Copiamo viole e gerani</a:t>
            </a:r>
          </a:p>
        </p:txBody>
      </p:sp>
    </p:spTree>
    <p:extLst>
      <p:ext uri="{BB962C8B-B14F-4D97-AF65-F5344CB8AC3E}">
        <p14:creationId xmlns:p14="http://schemas.microsoft.com/office/powerpoint/2010/main" val="1508530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31620" y="495980"/>
            <a:ext cx="540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 BLANCA" panose="02000000000000000000" pitchFamily="2" charset="0"/>
              </a:rPr>
              <a:t>Copiamo i garofani…ma con la carta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8E2ECB-DECF-48DC-828D-673D33284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5759999" cy="43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B7EB33-0048-4530-9CA6-1E3811D2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3552" y="1060872"/>
            <a:ext cx="3881120" cy="271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D95A76-399A-4EDE-AAB6-0366C3D42B9E}"/>
              </a:ext>
            </a:extLst>
          </p:cNvPr>
          <p:cNvSpPr txBox="1"/>
          <p:nvPr/>
        </p:nvSpPr>
        <p:spPr>
          <a:xfrm>
            <a:off x="6157179" y="508518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bambini di 4 anni affrontano il compito di rappresentare i fiori con la tecnica del ritaglio.</a:t>
            </a:r>
          </a:p>
        </p:txBody>
      </p:sp>
    </p:spTree>
    <p:extLst>
      <p:ext uri="{BB962C8B-B14F-4D97-AF65-F5344CB8AC3E}">
        <p14:creationId xmlns:p14="http://schemas.microsoft.com/office/powerpoint/2010/main" val="177680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5BE97C-2179-4494-82F5-40F24554A480}"/>
              </a:ext>
            </a:extLst>
          </p:cNvPr>
          <p:cNvSpPr txBox="1"/>
          <p:nvPr/>
        </p:nvSpPr>
        <p:spPr>
          <a:xfrm>
            <a:off x="331620" y="495980"/>
            <a:ext cx="540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AR BLANCA" panose="02000000000000000000" pitchFamily="2" charset="0"/>
              </a:rPr>
              <a:t>Copiamo i gerani…ma con la carta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534DE9-31DB-4D75-8515-7938C2B13588}"/>
              </a:ext>
            </a:extLst>
          </p:cNvPr>
          <p:cNvSpPr txBox="1"/>
          <p:nvPr/>
        </p:nvSpPr>
        <p:spPr>
          <a:xfrm>
            <a:off x="6229327" y="450912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bambini di 5 anni affrontano il compito di rappresentare i fiori con la tecnica del ritaglio.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81A5DC-BA7D-4CCB-9826-62DDE0650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5760000" cy="432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BCF8D79-905B-42BF-884F-76C3E3A6E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327" y="886239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76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41478B-2D96-423E-AB9A-681B7EBBB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4" y="2252084"/>
            <a:ext cx="4929302" cy="36292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600D6A-4DE2-4EF4-822C-032EED0180A2}"/>
              </a:ext>
            </a:extLst>
          </p:cNvPr>
          <p:cNvSpPr txBox="1"/>
          <p:nvPr/>
        </p:nvSpPr>
        <p:spPr>
          <a:xfrm>
            <a:off x="5292080" y="465313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bambini di 3 anni </a:t>
            </a:r>
          </a:p>
          <a:p>
            <a:r>
              <a:rPr lang="it-IT" dirty="0"/>
              <a:t>rappresentano i fiori con diverse tecniche. </a:t>
            </a:r>
          </a:p>
          <a:p>
            <a:r>
              <a:rPr lang="it-IT" dirty="0"/>
              <a:t>Composizione, collage, tempera, pennarelli.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04A2E6-91C4-40FA-99B8-6C240A662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3044"/>
            <a:ext cx="3048000" cy="372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829AAE-8B03-495B-9F0E-CFE0863C675A}"/>
              </a:ext>
            </a:extLst>
          </p:cNvPr>
          <p:cNvSpPr txBox="1"/>
          <p:nvPr/>
        </p:nvSpPr>
        <p:spPr>
          <a:xfrm>
            <a:off x="782551" y="548680"/>
            <a:ext cx="426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B050"/>
                </a:solidFill>
                <a:latin typeface="AR BLANCA" panose="02000000000000000000" pitchFamily="2" charset="0"/>
              </a:rPr>
              <a:t>Son tutti belli </a:t>
            </a:r>
          </a:p>
          <a:p>
            <a:r>
              <a:rPr lang="it-IT" sz="3600" dirty="0">
                <a:solidFill>
                  <a:srgbClr val="00B050"/>
                </a:solidFill>
                <a:latin typeface="AR BLANCA" panose="02000000000000000000" pitchFamily="2" charset="0"/>
              </a:rPr>
              <a:t>i fiori della terra!</a:t>
            </a:r>
          </a:p>
        </p:txBody>
      </p:sp>
    </p:spTree>
    <p:extLst>
      <p:ext uri="{BB962C8B-B14F-4D97-AF65-F5344CB8AC3E}">
        <p14:creationId xmlns:p14="http://schemas.microsoft.com/office/powerpoint/2010/main" val="161791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2FA238-E628-4231-BA2A-8BEC5A19D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8868"/>
            <a:ext cx="5200352" cy="39002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3EC2A7D-6808-488E-9A11-7214C0C73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5064" y="917744"/>
            <a:ext cx="4064000" cy="303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35F36C-6DF9-465B-9545-66CA0F890B12}"/>
              </a:ext>
            </a:extLst>
          </p:cNvPr>
          <p:cNvSpPr txBox="1"/>
          <p:nvPr/>
        </p:nvSpPr>
        <p:spPr>
          <a:xfrm>
            <a:off x="782551" y="548680"/>
            <a:ext cx="426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C000"/>
                </a:solidFill>
                <a:latin typeface="AR BLANCA" panose="02000000000000000000" pitchFamily="2" charset="0"/>
              </a:rPr>
              <a:t>Stampiamo con i fiori</a:t>
            </a:r>
          </a:p>
        </p:txBody>
      </p:sp>
    </p:spTree>
    <p:extLst>
      <p:ext uri="{BB962C8B-B14F-4D97-AF65-F5344CB8AC3E}">
        <p14:creationId xmlns:p14="http://schemas.microsoft.com/office/powerpoint/2010/main" val="103250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CA1A10-8E96-4EF5-82AC-5E272E7E5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9"/>
          <a:stretch/>
        </p:blipFill>
        <p:spPr>
          <a:xfrm rot="768264">
            <a:off x="5919650" y="3573113"/>
            <a:ext cx="2750566" cy="301761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3F4961-3345-4766-B891-E679E5EC2E86}"/>
              </a:ext>
            </a:extLst>
          </p:cNvPr>
          <p:cNvSpPr txBox="1"/>
          <p:nvPr/>
        </p:nvSpPr>
        <p:spPr>
          <a:xfrm>
            <a:off x="251520" y="67505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/>
              </a:rPr>
              <a:t>Giovedì  22 aprile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46604F4-6862-42F4-96DE-7DA16F8F1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7505"/>
            <a:ext cx="2679680" cy="357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8D5D250-2E47-4558-9D51-463A6154F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r="16723"/>
          <a:stretch/>
        </p:blipFill>
        <p:spPr>
          <a:xfrm rot="763043">
            <a:off x="2643347" y="1140238"/>
            <a:ext cx="2600684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2B8DBE0-F594-437C-97AE-D0596D8AF4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6"/>
          <a:stretch/>
        </p:blipFill>
        <p:spPr>
          <a:xfrm>
            <a:off x="173597" y="1140238"/>
            <a:ext cx="305589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D4F1BA5-79CE-4F02-B688-6BCCD308E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93096"/>
            <a:ext cx="3168352" cy="23762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DE14AB-ABA7-4572-8D37-8D7832C07A5A}"/>
              </a:ext>
            </a:extLst>
          </p:cNvPr>
          <p:cNvSpPr txBox="1"/>
          <p:nvPr/>
        </p:nvSpPr>
        <p:spPr>
          <a:xfrm>
            <a:off x="107504" y="692696"/>
            <a:ext cx="566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Andiamo in giardino e dipingiamo i fiori che sono sbocciati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95FF1C6-6158-4778-B7B0-2F7251336B8E}"/>
              </a:ext>
            </a:extLst>
          </p:cNvPr>
          <p:cNvSpPr/>
          <p:nvPr/>
        </p:nvSpPr>
        <p:spPr>
          <a:xfrm>
            <a:off x="3261971" y="1810890"/>
            <a:ext cx="229909" cy="24995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79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20E23C-2D81-4F88-9CE3-C1574AB07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3" y="1148104"/>
            <a:ext cx="2807450" cy="37432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E76B695-175E-4A01-85E4-FA503D415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40298"/>
            <a:ext cx="3568848" cy="26766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F235B5-289E-4029-BE15-1F8E94AAF04F}"/>
              </a:ext>
            </a:extLst>
          </p:cNvPr>
          <p:cNvSpPr txBox="1"/>
          <p:nvPr/>
        </p:nvSpPr>
        <p:spPr>
          <a:xfrm>
            <a:off x="513979" y="262389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C000"/>
                </a:solidFill>
                <a:latin typeface="AR BLANCA" panose="02000000000000000000" pitchFamily="2" charset="0"/>
              </a:rPr>
              <a:t>Il libro dei fiori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EE2A4FE-E686-4356-B3F9-2916083E5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11" y="3420926"/>
            <a:ext cx="4288928" cy="321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78AC5E-E1A3-4716-9F23-B362A4033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574">
            <a:off x="6906023" y="1158057"/>
            <a:ext cx="1821324" cy="2560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00E16C-7527-4769-995A-9279DA4AA63D}"/>
              </a:ext>
            </a:extLst>
          </p:cNvPr>
          <p:cNvSpPr txBox="1"/>
          <p:nvPr/>
        </p:nvSpPr>
        <p:spPr>
          <a:xfrm>
            <a:off x="0" y="4891370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bambini di 5 anni lavorano alla realizzazione in gruppo, del libro dei fiori. </a:t>
            </a:r>
          </a:p>
          <a:p>
            <a:r>
              <a:rPr lang="it-IT" dirty="0"/>
              <a:t>1- Preparano la pagina: colla, acqua, carta igienica</a:t>
            </a:r>
          </a:p>
          <a:p>
            <a:r>
              <a:rPr lang="it-IT" dirty="0"/>
              <a:t>2- La decorano</a:t>
            </a:r>
          </a:p>
          <a:p>
            <a:r>
              <a:rPr lang="it-IT" dirty="0"/>
              <a:t>3- Incollano un vero fiore e con la carta lo riproducono accanto.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00CABDD-2027-4B40-BA6C-F812AAF461F4}"/>
              </a:ext>
            </a:extLst>
          </p:cNvPr>
          <p:cNvSpPr/>
          <p:nvPr/>
        </p:nvSpPr>
        <p:spPr>
          <a:xfrm>
            <a:off x="246117" y="68643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3D7AF08-6AA9-4DDE-86A0-C110B72415B9}"/>
              </a:ext>
            </a:extLst>
          </p:cNvPr>
          <p:cNvSpPr/>
          <p:nvPr/>
        </p:nvSpPr>
        <p:spPr>
          <a:xfrm>
            <a:off x="3435183" y="33226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9FCDCAC-3BA0-4B03-B2F2-43793C7220DC}"/>
              </a:ext>
            </a:extLst>
          </p:cNvPr>
          <p:cNvSpPr/>
          <p:nvPr/>
        </p:nvSpPr>
        <p:spPr>
          <a:xfrm>
            <a:off x="6984443" y="29592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533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43C446-1B2C-449E-B679-3C5FB4AA4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186"/>
            <a:ext cx="3744416" cy="28083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6AB548-829D-4925-8AD5-B142483DF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4064000" cy="304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C0B89E-605A-4C97-B62F-ECADD6663EB2}"/>
              </a:ext>
            </a:extLst>
          </p:cNvPr>
          <p:cNvSpPr txBox="1"/>
          <p:nvPr/>
        </p:nvSpPr>
        <p:spPr>
          <a:xfrm>
            <a:off x="412396" y="329693"/>
            <a:ext cx="3919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4- Cercano le lettere del nome del fiore</a:t>
            </a:r>
          </a:p>
          <a:p>
            <a:r>
              <a:rPr lang="it-IT" dirty="0"/>
              <a:t>5- Compongono e incollano il nome nella pagina</a:t>
            </a:r>
          </a:p>
          <a:p>
            <a:r>
              <a:rPr lang="it-IT" dirty="0"/>
              <a:t>6- Il libro completato con la copertina realizzata dai bambini di 4 anni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D0EDF0-15E7-4890-81DC-6F7AA9A4D41B}"/>
              </a:ext>
            </a:extLst>
          </p:cNvPr>
          <p:cNvSpPr/>
          <p:nvPr/>
        </p:nvSpPr>
        <p:spPr>
          <a:xfrm>
            <a:off x="4304138" y="101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FF87310-1943-4419-9FF0-FA49C44D956D}"/>
              </a:ext>
            </a:extLst>
          </p:cNvPr>
          <p:cNvSpPr/>
          <p:nvPr/>
        </p:nvSpPr>
        <p:spPr>
          <a:xfrm>
            <a:off x="272213" y="22048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C776D0-896D-47FB-8839-EA63775D5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53" y="3501008"/>
            <a:ext cx="4064000" cy="292608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4876C8C-688E-4A43-94C2-3DCE40FE1812}"/>
              </a:ext>
            </a:extLst>
          </p:cNvPr>
          <p:cNvSpPr/>
          <p:nvPr/>
        </p:nvSpPr>
        <p:spPr>
          <a:xfrm>
            <a:off x="4808353" y="32849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822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3796FE-D5AE-43A2-869F-5FFEB0E44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5537066" cy="415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A9653D-3990-4E40-9E7D-1394C48F3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53" y="368118"/>
            <a:ext cx="3103112" cy="232733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4ED590-F589-4A92-8E5F-726CFA9A8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46" y="2780928"/>
            <a:ext cx="2780926" cy="370790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3C1BD7-31A5-43EF-864A-1146042CFFBD}"/>
              </a:ext>
            </a:extLst>
          </p:cNvPr>
          <p:cNvSpPr txBox="1"/>
          <p:nvPr/>
        </p:nvSpPr>
        <p:spPr>
          <a:xfrm>
            <a:off x="251520" y="188640"/>
            <a:ext cx="499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2650E"/>
                </a:solidFill>
                <a:latin typeface="AR BLANCA" panose="02000000000000000000" pitchFamily="2" charset="0"/>
              </a:rPr>
              <a:t>Ma dentro, com’è fatto il fiore?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AA5391F-D3DC-41E8-B10E-03A78F28F419}"/>
              </a:ext>
            </a:extLst>
          </p:cNvPr>
          <p:cNvSpPr txBox="1"/>
          <p:nvPr/>
        </p:nvSpPr>
        <p:spPr>
          <a:xfrm>
            <a:off x="539552" y="980728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Osserviamo l’interno del tulipano e del narciso…. Stami, pistillo, calice, stelo, corolla. </a:t>
            </a:r>
          </a:p>
          <a:p>
            <a:r>
              <a:rPr lang="it-IT" dirty="0"/>
              <a:t>Alcuni nomi sono proprio difficili da ricordare!</a:t>
            </a:r>
          </a:p>
          <a:p>
            <a:r>
              <a:rPr lang="it-IT" dirty="0"/>
              <a:t>Osserviamo ancora e proviamo a disegnare.</a:t>
            </a:r>
          </a:p>
        </p:txBody>
      </p:sp>
    </p:spTree>
    <p:extLst>
      <p:ext uri="{BB962C8B-B14F-4D97-AF65-F5344CB8AC3E}">
        <p14:creationId xmlns:p14="http://schemas.microsoft.com/office/powerpoint/2010/main" val="466747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A15C02-276B-440F-ACD9-4FCF4404D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8"/>
            <a:ext cx="4784080" cy="343855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554A856-327A-4524-B413-B7791960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917">
            <a:off x="445297" y="789739"/>
            <a:ext cx="4258468" cy="307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B8A28E-5D1A-4F3A-81DD-45DC0710C580}"/>
              </a:ext>
            </a:extLst>
          </p:cNvPr>
          <p:cNvSpPr txBox="1"/>
          <p:nvPr/>
        </p:nvSpPr>
        <p:spPr>
          <a:xfrm>
            <a:off x="5149062" y="548680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 precisone i bambini hanno riprodotto ciò che hanno osservato. Le matite colorate permettono di sfumare il colore in modo personale.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D452EA-BD92-478B-B97C-6C196F37C5BC}"/>
              </a:ext>
            </a:extLst>
          </p:cNvPr>
          <p:cNvSpPr txBox="1"/>
          <p:nvPr/>
        </p:nvSpPr>
        <p:spPr>
          <a:xfrm>
            <a:off x="539552" y="4903020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 stesso fiore ma con le carte colorate così si ha un’immagine meno personale e più schematizzata.</a:t>
            </a:r>
          </a:p>
        </p:txBody>
      </p:sp>
    </p:spTree>
    <p:extLst>
      <p:ext uri="{BB962C8B-B14F-4D97-AF65-F5344CB8AC3E}">
        <p14:creationId xmlns:p14="http://schemas.microsoft.com/office/powerpoint/2010/main" val="32659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385901-CA01-483E-A88D-438D18093A62}"/>
              </a:ext>
            </a:extLst>
          </p:cNvPr>
          <p:cNvSpPr txBox="1"/>
          <p:nvPr/>
        </p:nvSpPr>
        <p:spPr>
          <a:xfrm>
            <a:off x="140766" y="998704"/>
            <a:ext cx="309634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LA PRIMA PRIMULA</a:t>
            </a:r>
          </a:p>
          <a:p>
            <a:endParaRPr lang="it-IT" b="1" dirty="0"/>
          </a:p>
          <a:p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QUELL’ANNO LA PRIMAVERA SEMBRAVA NON DOVER PIÙ ARRIVARE; GLI UCCELLI DEL BOSCO LA ATTENDEVANO CON IMPAZIENZA; L’ INVERNO ERA STATO MOLTO FREDDO E TUTTI, DALLA LEPRE, ALLO SCOIATTOLO, AGLI UCCELLINI, NON VEDEVANO L’ ORA CHE SE NE ANDASSE, LASCIANDO IL POSTO AL PRIMO TIEPIDO SOLE CHE POTESSE SCALDAR LORO LE PELLICCE E LE PIUME….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B2A6C6-A349-4184-B4F3-C3BB8708FDD4}"/>
              </a:ext>
            </a:extLst>
          </p:cNvPr>
          <p:cNvSpPr txBox="1"/>
          <p:nvPr/>
        </p:nvSpPr>
        <p:spPr>
          <a:xfrm>
            <a:off x="4572000" y="476672"/>
            <a:ext cx="38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Disegna un momento del racconto</a:t>
            </a:r>
            <a:endParaRPr lang="it-IT" i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82843E-422E-4FCA-87A8-BD7060A8F92E}"/>
              </a:ext>
            </a:extLst>
          </p:cNvPr>
          <p:cNvSpPr txBox="1"/>
          <p:nvPr/>
        </p:nvSpPr>
        <p:spPr>
          <a:xfrm>
            <a:off x="5814138" y="6399421"/>
            <a:ext cx="19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MEDI e GRANDI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1DC6C1-BC70-4B66-8E13-90DD1E348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94" y="998704"/>
            <a:ext cx="5010040" cy="524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3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800CC9-F249-49E2-BAF1-7FDCBCD93012}"/>
              </a:ext>
            </a:extLst>
          </p:cNvPr>
          <p:cNvSpPr txBox="1"/>
          <p:nvPr/>
        </p:nvSpPr>
        <p:spPr>
          <a:xfrm>
            <a:off x="4499992" y="4077072"/>
            <a:ext cx="44519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I bambini di 4  anni disegnano  inizio e fine </a:t>
            </a:r>
          </a:p>
          <a:p>
            <a:r>
              <a:rPr lang="it-IT" sz="1800" dirty="0"/>
              <a:t>del racconto.</a:t>
            </a:r>
          </a:p>
          <a:p>
            <a:endParaRPr lang="it-IT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I bambini di 5 anni disegnano le </a:t>
            </a:r>
            <a:r>
              <a:rPr lang="it-IT" dirty="0"/>
              <a:t>tre</a:t>
            </a:r>
            <a:r>
              <a:rPr lang="it-IT" sz="1800" dirty="0"/>
              <a:t> sequenze </a:t>
            </a:r>
          </a:p>
          <a:p>
            <a:r>
              <a:rPr lang="it-IT" sz="1800" dirty="0"/>
              <a:t>del racconto.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0A20F3-DE06-4C19-9C0B-4D88E4C12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40" y="411480"/>
            <a:ext cx="4451922" cy="33055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4A995A-2991-4570-9BCB-1999C4159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8" y="411480"/>
            <a:ext cx="4038618" cy="53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0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5FBB28-F000-442B-867D-7EBFF9F43F2B}"/>
              </a:ext>
            </a:extLst>
          </p:cNvPr>
          <p:cNvSpPr txBox="1"/>
          <p:nvPr/>
        </p:nvSpPr>
        <p:spPr>
          <a:xfrm>
            <a:off x="6553581" y="6488668"/>
            <a:ext cx="19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MEDI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392180-A0B6-420B-A641-C9708EAEBA82}"/>
              </a:ext>
            </a:extLst>
          </p:cNvPr>
          <p:cNvSpPr txBox="1"/>
          <p:nvPr/>
        </p:nvSpPr>
        <p:spPr>
          <a:xfrm>
            <a:off x="1925706" y="6488668"/>
            <a:ext cx="19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PICCOLI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095B93-383C-4281-B69A-4732CC641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6" y="1095840"/>
            <a:ext cx="3847501" cy="540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DDFC612-5B84-4423-81C3-7E6B3BCD8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44" y="1086261"/>
            <a:ext cx="3874499" cy="5400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B0F6D3-7D41-4FC5-96A4-2937DFA4AF52}"/>
              </a:ext>
            </a:extLst>
          </p:cNvPr>
          <p:cNvSpPr txBox="1"/>
          <p:nvPr/>
        </p:nvSpPr>
        <p:spPr>
          <a:xfrm>
            <a:off x="2520851" y="116632"/>
            <a:ext cx="5170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33CC"/>
                </a:solidFill>
                <a:latin typeface="AR BLANCA" panose="02000000000000000000" pitchFamily="2" charset="0"/>
              </a:rPr>
              <a:t>Ecco la Primavera</a:t>
            </a:r>
          </a:p>
        </p:txBody>
      </p:sp>
    </p:spTree>
    <p:extLst>
      <p:ext uri="{BB962C8B-B14F-4D97-AF65-F5344CB8AC3E}">
        <p14:creationId xmlns:p14="http://schemas.microsoft.com/office/powerpoint/2010/main" val="392547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043608" y="5657671"/>
            <a:ext cx="5945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bambini di 5 anni: </a:t>
            </a:r>
          </a:p>
          <a:p>
            <a:r>
              <a:rPr lang="it-IT" dirty="0"/>
              <a:t>Con la carta compongono i personaggi: Inverno e Primavera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E46615-6625-4B6B-9A5E-810350A0E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324"/>
            <a:ext cx="7162698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45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4D9B0C-C1ED-4B64-B8EB-1DFB5E1FB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677" y="460122"/>
            <a:ext cx="3041200" cy="23379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D3091A-6593-451E-B943-BD3C1264CD3D}"/>
              </a:ext>
            </a:extLst>
          </p:cNvPr>
          <p:cNvSpPr txBox="1"/>
          <p:nvPr/>
        </p:nvSpPr>
        <p:spPr>
          <a:xfrm>
            <a:off x="251520" y="764704"/>
            <a:ext cx="2304256" cy="218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Dall’alto del suo stelo un girasole</a:t>
            </a:r>
            <a:b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Guardando ogni mattina il cielo blu</a:t>
            </a:r>
            <a:b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gioia salutava sempre il sole</a:t>
            </a:r>
            <a:b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il sole rispondeva da lassù…</a:t>
            </a:r>
            <a:endParaRPr lang="it-IT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53D2AF-151A-4BE7-9CCD-98F173D7FFFE}"/>
              </a:ext>
            </a:extLst>
          </p:cNvPr>
          <p:cNvSpPr txBox="1"/>
          <p:nvPr/>
        </p:nvSpPr>
        <p:spPr>
          <a:xfrm>
            <a:off x="216550" y="44624"/>
            <a:ext cx="259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AR BLANCA" panose="02000000000000000000" pitchFamily="2" charset="0"/>
              </a:rPr>
              <a:t>Il girasole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E52287C-80FE-438E-99BF-81BB87727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07" y="489136"/>
            <a:ext cx="2894302" cy="21707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1D02D2B-0EC7-44B9-B6AE-D57565799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1"/>
          <a:stretch/>
        </p:blipFill>
        <p:spPr>
          <a:xfrm>
            <a:off x="508000" y="3054975"/>
            <a:ext cx="4064000" cy="264626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8399681-4455-435A-975A-60BEA3400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09" y="2963652"/>
            <a:ext cx="4064000" cy="2921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1871B55-F16E-4867-B00A-4642E7E5A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527">
            <a:off x="4667865" y="2134272"/>
            <a:ext cx="2592288" cy="194421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36BD035-C28F-4D55-A9CD-F541D12E254B}"/>
              </a:ext>
            </a:extLst>
          </p:cNvPr>
          <p:cNvSpPr txBox="1"/>
          <p:nvPr/>
        </p:nvSpPr>
        <p:spPr>
          <a:xfrm>
            <a:off x="353065" y="5890046"/>
            <a:ext cx="855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14 aprile abbiamo seminato i girasoli e dopo tanti giorni di cura, giovedì 21 maggio abbiamo trapiantato le piantine vicino alla rete in giardino, solo due però hanno resistito. Aspettiamo di vedere sbocciare il girasole!</a:t>
            </a:r>
          </a:p>
        </p:txBody>
      </p:sp>
    </p:spTree>
    <p:extLst>
      <p:ext uri="{BB962C8B-B14F-4D97-AF65-F5344CB8AC3E}">
        <p14:creationId xmlns:p14="http://schemas.microsoft.com/office/powerpoint/2010/main" val="362402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7553" y="3573016"/>
            <a:ext cx="40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bambini attorcigliano una lunga strisciolina di carta crespa attorno ad un bastoncino di polistirolo, incollano i petali gialli….una magica primula per liberare Primavera.</a:t>
            </a:r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DF36EE-F335-487C-9B8D-89540E4BA14C}"/>
              </a:ext>
            </a:extLst>
          </p:cNvPr>
          <p:cNvSpPr txBox="1"/>
          <p:nvPr/>
        </p:nvSpPr>
        <p:spPr>
          <a:xfrm>
            <a:off x="5364087" y="332656"/>
            <a:ext cx="259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C000"/>
                </a:solidFill>
                <a:latin typeface="AR BLANCA" panose="02000000000000000000" pitchFamily="2" charset="0"/>
              </a:rPr>
              <a:t>La primula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5F0D8F8-5519-4762-9F36-DF6CED685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064000" cy="3048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4E0ACF8-1573-4683-8595-34BAA0A2C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76872"/>
            <a:ext cx="4622056" cy="331054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07DCA1-55BF-4722-8995-F6989A1B4D1D}"/>
              </a:ext>
            </a:extLst>
          </p:cNvPr>
          <p:cNvSpPr txBox="1"/>
          <p:nvPr/>
        </p:nvSpPr>
        <p:spPr>
          <a:xfrm>
            <a:off x="4392300" y="5733256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SIAMO PRONTI….SI VA</a:t>
            </a:r>
          </a:p>
          <a:p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1599A274-7E52-401B-A7E5-4A62C9E0D367}"/>
              </a:ext>
            </a:extLst>
          </p:cNvPr>
          <p:cNvSpPr/>
          <p:nvPr/>
        </p:nvSpPr>
        <p:spPr>
          <a:xfrm>
            <a:off x="5345919" y="3593403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B284113-6EA7-409B-BFFD-0F4C7C314A6E}"/>
              </a:ext>
            </a:extLst>
          </p:cNvPr>
          <p:cNvSpPr/>
          <p:nvPr/>
        </p:nvSpPr>
        <p:spPr>
          <a:xfrm>
            <a:off x="5057887" y="3529432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6CBDFAA-B4C1-4142-B03B-DA7C18FBB54B}"/>
              </a:ext>
            </a:extLst>
          </p:cNvPr>
          <p:cNvSpPr/>
          <p:nvPr/>
        </p:nvSpPr>
        <p:spPr>
          <a:xfrm>
            <a:off x="6119838" y="3737419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04993EF-3C9A-4CE4-B16D-9ED9FEBFABA9}"/>
              </a:ext>
            </a:extLst>
          </p:cNvPr>
          <p:cNvSpPr/>
          <p:nvPr/>
        </p:nvSpPr>
        <p:spPr>
          <a:xfrm>
            <a:off x="6280284" y="332057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44F6326-9C6A-4591-BC2E-C9846FFE863E}"/>
              </a:ext>
            </a:extLst>
          </p:cNvPr>
          <p:cNvSpPr/>
          <p:nvPr/>
        </p:nvSpPr>
        <p:spPr>
          <a:xfrm>
            <a:off x="6546051" y="3673448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59F7014-FC63-4957-A0EF-19F43900D947}"/>
              </a:ext>
            </a:extLst>
          </p:cNvPr>
          <p:cNvSpPr/>
          <p:nvPr/>
        </p:nvSpPr>
        <p:spPr>
          <a:xfrm>
            <a:off x="6980514" y="3693472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425CB76-84FD-4E35-94A4-48252461135F}"/>
              </a:ext>
            </a:extLst>
          </p:cNvPr>
          <p:cNvSpPr/>
          <p:nvPr/>
        </p:nvSpPr>
        <p:spPr>
          <a:xfrm>
            <a:off x="7303502" y="3788129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C5A91A1-AC8D-401B-96AC-27A399FCFC17}"/>
              </a:ext>
            </a:extLst>
          </p:cNvPr>
          <p:cNvSpPr/>
          <p:nvPr/>
        </p:nvSpPr>
        <p:spPr>
          <a:xfrm>
            <a:off x="8015043" y="3434579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22019A1-0D17-47F8-8E6B-67A86F3D64A5}"/>
              </a:ext>
            </a:extLst>
          </p:cNvPr>
          <p:cNvSpPr/>
          <p:nvPr/>
        </p:nvSpPr>
        <p:spPr>
          <a:xfrm>
            <a:off x="7133347" y="3445355"/>
            <a:ext cx="194144" cy="22809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CEE47B0B-C6CD-40D1-8A99-2317821CC91C}"/>
              </a:ext>
            </a:extLst>
          </p:cNvPr>
          <p:cNvSpPr/>
          <p:nvPr/>
        </p:nvSpPr>
        <p:spPr>
          <a:xfrm>
            <a:off x="5965935" y="3477534"/>
            <a:ext cx="194144" cy="22809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32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70004" y="4077072"/>
            <a:ext cx="4355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Usciamo con la primula in mano e lungo il sentiero nel bosco cerchiamo i segni che annunciano l’arrivo della primavera.</a:t>
            </a:r>
          </a:p>
          <a:p>
            <a:r>
              <a:rPr lang="it-IT" dirty="0"/>
              <a:t>Ci sono tanti anemoni viola, tenere foglioline ma anche qualche chiazza di neve… </a:t>
            </a:r>
            <a:r>
              <a:rPr lang="it-IT" i="1" dirty="0"/>
              <a:t>«Primavera è imprigionata da Gelo, liberiamola..»  </a:t>
            </a:r>
          </a:p>
          <a:p>
            <a:r>
              <a:rPr lang="it-IT" dirty="0"/>
              <a:t>Arrivati alla baita troviamo ad accoglierci </a:t>
            </a:r>
          </a:p>
          <a:p>
            <a:r>
              <a:rPr lang="it-IT" dirty="0"/>
              <a:t>te caldo e biscotti.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43767C-14AA-4738-8118-C428307747B2}"/>
              </a:ext>
            </a:extLst>
          </p:cNvPr>
          <p:cNvSpPr txBox="1"/>
          <p:nvPr/>
        </p:nvSpPr>
        <p:spPr>
          <a:xfrm>
            <a:off x="755576" y="1886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AR BLANCA"/>
              </a:rPr>
              <a:t>Lunedì 19 aprile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F8F1E9-E365-4C0D-AA51-C6A69161D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3" y="908720"/>
            <a:ext cx="4064000" cy="2946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50F17FB-5663-4F97-9C2C-2477A0B06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89" y="499317"/>
            <a:ext cx="4064000" cy="304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ED1D04E-DC39-433A-86D1-1EFE21A1C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59" y="3645024"/>
            <a:ext cx="4064000" cy="3048000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EE907050-C2E5-4894-AF54-64CED18301D3}"/>
              </a:ext>
            </a:extLst>
          </p:cNvPr>
          <p:cNvSpPr/>
          <p:nvPr/>
        </p:nvSpPr>
        <p:spPr>
          <a:xfrm>
            <a:off x="5796136" y="1772816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49DD228-40AD-45B1-AD00-07F9FF6E99BB}"/>
              </a:ext>
            </a:extLst>
          </p:cNvPr>
          <p:cNvSpPr/>
          <p:nvPr/>
        </p:nvSpPr>
        <p:spPr>
          <a:xfrm>
            <a:off x="6208013" y="1772816"/>
            <a:ext cx="236195" cy="216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05207B08-ADF6-4FB2-A7E0-82B5666A6C66}"/>
              </a:ext>
            </a:extLst>
          </p:cNvPr>
          <p:cNvSpPr/>
          <p:nvPr/>
        </p:nvSpPr>
        <p:spPr>
          <a:xfrm>
            <a:off x="6888045" y="1791837"/>
            <a:ext cx="236195" cy="216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4957C3E-D914-42BC-8653-E47475D2064B}"/>
              </a:ext>
            </a:extLst>
          </p:cNvPr>
          <p:cNvSpPr/>
          <p:nvPr/>
        </p:nvSpPr>
        <p:spPr>
          <a:xfrm>
            <a:off x="6488061" y="1549933"/>
            <a:ext cx="236195" cy="216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199B476-C22A-4DB5-BDD4-1AFFA0EF7F8F}"/>
              </a:ext>
            </a:extLst>
          </p:cNvPr>
          <p:cNvSpPr/>
          <p:nvPr/>
        </p:nvSpPr>
        <p:spPr>
          <a:xfrm>
            <a:off x="971600" y="2492896"/>
            <a:ext cx="236195" cy="216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44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847DCC-CEC2-48D6-B50E-353414423CD9}"/>
              </a:ext>
            </a:extLst>
          </p:cNvPr>
          <p:cNvSpPr txBox="1"/>
          <p:nvPr/>
        </p:nvSpPr>
        <p:spPr>
          <a:xfrm>
            <a:off x="323528" y="188638"/>
            <a:ext cx="7920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7030A0"/>
                </a:solidFill>
                <a:latin typeface="AR BLANCA" panose="02000000000000000000" pitchFamily="2" charset="0"/>
              </a:rPr>
              <a:t>Gli anemoni….</a:t>
            </a:r>
          </a:p>
          <a:p>
            <a:r>
              <a:rPr lang="it-IT" dirty="0"/>
              <a:t>I bambini cercano un posto da dove possono osservare i piccoli fiori spuntati tra le foglie secche.  Osservano, riproducono sul foglio, si confrontano tra loro.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4E64D6-7064-4611-964C-DCD25F9E9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816758" cy="511257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FC1E2614-34D7-467E-864A-67FE668EE1EF}"/>
              </a:ext>
            </a:extLst>
          </p:cNvPr>
          <p:cNvSpPr/>
          <p:nvPr/>
        </p:nvSpPr>
        <p:spPr>
          <a:xfrm>
            <a:off x="3707904" y="3573016"/>
            <a:ext cx="360040" cy="36004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8992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4760</TotalTime>
  <Words>900</Words>
  <Application>Microsoft Office PowerPoint</Application>
  <PresentationFormat>Presentazione su schermo (4:3)</PresentationFormat>
  <Paragraphs>93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 BLANCA</vt:lpstr>
      <vt:lpstr>Arial</vt:lpstr>
      <vt:lpstr>Calibri</vt:lpstr>
      <vt:lpstr>Tema di Office</vt:lpstr>
      <vt:lpstr>U.A.: Dillo con un fiore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Diego</dc:creator>
  <cp:lastModifiedBy>Diego Laguna</cp:lastModifiedBy>
  <cp:revision>351</cp:revision>
  <dcterms:created xsi:type="dcterms:W3CDTF">2020-12-04T18:38:44Z</dcterms:created>
  <dcterms:modified xsi:type="dcterms:W3CDTF">2021-07-01T15:05:32Z</dcterms:modified>
</cp:coreProperties>
</file>